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Default Extension="WAV" ContentType="audio/x-wav"/>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02" r:id="rId3"/>
    <p:sldId id="279" r:id="rId4"/>
    <p:sldId id="274" r:id="rId5"/>
    <p:sldId id="286" r:id="rId6"/>
    <p:sldId id="278" r:id="rId7"/>
    <p:sldId id="291" r:id="rId8"/>
    <p:sldId id="257" r:id="rId9"/>
    <p:sldId id="296" r:id="rId10"/>
    <p:sldId id="259" r:id="rId11"/>
    <p:sldId id="289" r:id="rId12"/>
    <p:sldId id="270" r:id="rId13"/>
    <p:sldId id="287" r:id="rId14"/>
    <p:sldId id="290" r:id="rId15"/>
    <p:sldId id="269" r:id="rId16"/>
    <p:sldId id="260" r:id="rId17"/>
    <p:sldId id="285" r:id="rId18"/>
    <p:sldId id="310" r:id="rId19"/>
    <p:sldId id="303" r:id="rId20"/>
    <p:sldId id="305" r:id="rId21"/>
    <p:sldId id="311" r:id="rId22"/>
    <p:sldId id="306" r:id="rId23"/>
    <p:sldId id="308" r:id="rId24"/>
    <p:sldId id="262" r:id="rId25"/>
    <p:sldId id="263" r:id="rId26"/>
    <p:sldId id="304" r:id="rId27"/>
    <p:sldId id="313" r:id="rId28"/>
    <p:sldId id="275"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56B"/>
    <a:srgbClr val="00FF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61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769894-838F-40B1-B09A-34BEE3965153}" type="datetimeFigureOut">
              <a:rPr lang="ru-RU" smtClean="0"/>
              <a:pPr/>
              <a:t>13.11.2016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906DBA-A209-4FBF-B3EB-0A6B3BA10085}" type="slidenum">
              <a:rPr lang="ru-RU" smtClean="0"/>
              <a:pPr/>
              <a:t>‹#›</a:t>
            </a:fld>
            <a:endParaRPr lang="ru-RU"/>
          </a:p>
        </p:txBody>
      </p:sp>
    </p:spTree>
    <p:extLst>
      <p:ext uri="{BB962C8B-B14F-4D97-AF65-F5344CB8AC3E}">
        <p14:creationId xmlns="" xmlns:p14="http://schemas.microsoft.com/office/powerpoint/2010/main" val="3789669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8906DBA-A209-4FBF-B3EB-0A6B3BA10085}" type="slidenum">
              <a:rPr lang="ru-RU" smtClean="0"/>
              <a:pPr/>
              <a:t>10</a:t>
            </a:fld>
            <a:endParaRPr lang="ru-RU" dirty="0"/>
          </a:p>
        </p:txBody>
      </p:sp>
    </p:spTree>
    <p:extLst>
      <p:ext uri="{BB962C8B-B14F-4D97-AF65-F5344CB8AC3E}">
        <p14:creationId xmlns="" xmlns:p14="http://schemas.microsoft.com/office/powerpoint/2010/main" val="178123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4F85C3-4FEF-422E-B273-B5B47B97CFFD}"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E274FC-32C3-4970-8824-114DA1F4780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7000" r="-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4F85C3-4FEF-422E-B273-B5B47B97CFFD}" type="datetimeFigureOut">
              <a:rPr lang="ru-RU" smtClean="0"/>
              <a:pPr/>
              <a:t>13.11.2016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E274FC-32C3-4970-8824-114DA1F4780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4.png"/><Relationship Id="rId5"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3" Type="http://schemas.openxmlformats.org/officeDocument/2006/relationships/notesSlide" Target="../notesSlides/notesSlide1.xml"/><Relationship Id="rId7"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41.jpeg"/><Relationship Id="rId11" Type="http://schemas.openxmlformats.org/officeDocument/2006/relationships/image" Target="../media/image45.jpeg"/><Relationship Id="rId5" Type="http://schemas.openxmlformats.org/officeDocument/2006/relationships/image" Target="../media/image40.jpeg"/><Relationship Id="rId10" Type="http://schemas.openxmlformats.org/officeDocument/2006/relationships/image" Target="../media/image44.jpeg"/><Relationship Id="rId4" Type="http://schemas.openxmlformats.org/officeDocument/2006/relationships/image" Target="../media/image39.jpeg"/><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8"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3" Type="http://schemas.openxmlformats.org/officeDocument/2006/relationships/hyperlink" Target="http://photo.qip.ru/users/pion.nina/4152554/104998336/" TargetMode="External"/><Relationship Id="rId7" Type="http://schemas.openxmlformats.org/officeDocument/2006/relationships/image" Target="../media/image49.jpe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0.png"/></Relationships>
</file>

<file path=ppt/slides/_rels/slide1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1.jpeg"/><Relationship Id="rId7"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jpeg"/></Relationships>
</file>

<file path=ppt/slides/_rels/slide13.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6.jpeg"/><Relationship Id="rId7" Type="http://schemas.openxmlformats.org/officeDocument/2006/relationships/image" Target="../media/image59.jpeg"/><Relationship Id="rId12"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58.jpeg"/><Relationship Id="rId11"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5" Type="http://schemas.openxmlformats.org/officeDocument/2006/relationships/image" Target="../media/image57.jpeg"/><Relationship Id="rId10" Type="http://schemas.openxmlformats.org/officeDocument/2006/relationships/image" Target="../media/image62.jpeg"/><Relationship Id="rId4" Type="http://schemas.openxmlformats.org/officeDocument/2006/relationships/hyperlink" Target="http://yandex.ru/images/search?source=wiz&amp;img_url=http://old.newlit.ru/~tazhbulatov/002857.jpg&amp;uinfo=sw-1920-sh-1080-ww-1903-wh-985-pd-1-wp-16x9_1920x1080&amp;_=1417285910934&amp;viewport=wide&amp;p=7&amp;text=%D0%BF%D0%BB%D0%BE%D0%B4%D1%8B%20%D0%B4%D0%B5%D1%80%D0%B5%D0%B2%D1%8C%D0%B5%D0%B2%20%D0%B8%20%D0%BA%D1%83%D1%81%D1%82%D0%B0%D1%80%D0%BD%D0%B8%D0%BA%D0%BE%D0%B2%20%D0%B7%D0%B8%D0%BC%D0%BE%D0%B9%20%D1%84%D0%BE%D1%82%D0%BE&amp;noreask=1&amp;pos=223&amp;rpt=simage&amp;lr=192&amp;pin=1" TargetMode="External"/><Relationship Id="rId9" Type="http://schemas.openxmlformats.org/officeDocument/2006/relationships/image" Target="../media/image61.jpeg"/></Relationships>
</file>

<file path=ppt/slides/_rels/slide14.xml.rels><?xml version="1.0" encoding="UTF-8" standalone="yes"?>
<Relationships xmlns="http://schemas.openxmlformats.org/package/2006/relationships"><Relationship Id="rId8" Type="http://schemas.openxmlformats.org/officeDocument/2006/relationships/image" Target="http://img-fotki.yandex.ru/get/6000/ekoasio.3/0_4ee20_765b665f_L" TargetMode="External"/><Relationship Id="rId3" Type="http://schemas.openxmlformats.org/officeDocument/2006/relationships/slideLayout" Target="../slideLayouts/slideLayout7.xml"/><Relationship Id="rId7" Type="http://schemas.openxmlformats.org/officeDocument/2006/relationships/image" Target="../media/image66.jpeg"/><Relationship Id="rId2"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1" Type="http://schemas.openxmlformats.org/officeDocument/2006/relationships/audio" Target="../media/media7.WAV"/><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7.png"/><Relationship Id="rId4" Type="http://schemas.microsoft.com/office/2007/relationships/media" Target="../media/media7.WAV"/><Relationship Id="rId9"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8.png"/><Relationship Id="rId7"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6.xml.rels><?xml version="1.0" encoding="UTF-8" standalone="yes"?>
<Relationships xmlns="http://schemas.openxmlformats.org/package/2006/relationships"><Relationship Id="rId3"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4" Type="http://schemas.openxmlformats.org/officeDocument/2006/relationships/image" Target="../media/image73.png"/></Relationships>
</file>

<file path=ppt/slides/_rels/slide17.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4.jpeg"/><Relationship Id="rId7" Type="http://schemas.openxmlformats.org/officeDocument/2006/relationships/image" Target="../media/image76.pn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5" Type="http://schemas.openxmlformats.org/officeDocument/2006/relationships/image" Target="../media/image75.jpeg"/><Relationship Id="rId4" Type="http://schemas.openxmlformats.org/officeDocument/2006/relationships/image" Target="../media/image26.jpeg"/><Relationship Id="rId9" Type="http://schemas.openxmlformats.org/officeDocument/2006/relationships/image" Target="../media/image78.png"/></Relationships>
</file>

<file path=ppt/slides/_rels/slide18.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1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gif"/><Relationship Id="rId1" Type="http://schemas.openxmlformats.org/officeDocument/2006/relationships/slideLayout" Target="../slideLayouts/slideLayout7.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2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5" Type="http://schemas.openxmlformats.org/officeDocument/2006/relationships/image" Target="../media/image98.png"/><Relationship Id="rId4"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9.jpeg"/><Relationship Id="rId7" Type="http://schemas.openxmlformats.org/officeDocument/2006/relationships/image" Target="../media/image102.pn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5" Type="http://schemas.openxmlformats.org/officeDocument/2006/relationships/image" Target="../media/image101.jpeg"/><Relationship Id="rId4" Type="http://schemas.openxmlformats.org/officeDocument/2006/relationships/image" Target="../media/image100.jpeg"/><Relationship Id="rId9" Type="http://schemas.openxmlformats.org/officeDocument/2006/relationships/image" Target="../media/image104.jpeg"/></Relationships>
</file>

<file path=ppt/slides/_rels/slide2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erarzn.ru/news/city-ecology/kormlenie-ptic-zimoy.html" TargetMode="External"/><Relationship Id="rId3" Type="http://schemas.openxmlformats.org/officeDocument/2006/relationships/hyperlink" Target="http://greenbelarus.info/rus/%D0%BD%D0%BE%D0%B2%D0%BE%D1%81%D1%82%D0%B8/1187/" TargetMode="External"/><Relationship Id="rId7" Type="http://schemas.openxmlformats.org/officeDocument/2006/relationships/hyperlink" Target="http://freeref.ru/wievjob.php?id=902593"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hyperlink" Target="http://shkola.ostriv.in.ua/publication/code-8C0882D6F4B" TargetMode="External"/><Relationship Id="rId5" Type="http://schemas.openxmlformats.org/officeDocument/2006/relationships/hyperlink" Target="http://www.ecoby.info/news/678" TargetMode="External"/><Relationship Id="rId4" Type="http://schemas.openxmlformats.org/officeDocument/2006/relationships/hyperlink" Target="http://greenbelarus.info/" TargetMode="External"/><Relationship Id="rId9"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13" Type="http://schemas.microsoft.com/office/2007/relationships/media" Target="../media/media1.WAV"/><Relationship Id="rId18" Type="http://schemas.microsoft.com/office/2007/relationships/media" Target="../media/media5.WAV"/><Relationship Id="rId3" Type="http://schemas.openxmlformats.org/officeDocument/2006/relationships/audio" Target="../media/media3.WAV"/><Relationship Id="rId7" Type="http://schemas.openxmlformats.org/officeDocument/2006/relationships/slideLayout" Target="../slideLayouts/slideLayout7.xml"/><Relationship Id="rId12" Type="http://schemas.openxmlformats.org/officeDocument/2006/relationships/image" Target="../media/image24.jpeg"/><Relationship Id="rId17" Type="http://schemas.microsoft.com/office/2007/relationships/media" Target="../media/media4.WAV"/><Relationship Id="rId2" Type="http://schemas.openxmlformats.org/officeDocument/2006/relationships/audio" Target="../media/media2.WAV"/><Relationship Id="rId16" Type="http://schemas.microsoft.com/office/2007/relationships/media" Target="../media/media3.WAV"/><Relationship Id="rId20" Type="http://schemas.openxmlformats.org/officeDocument/2006/relationships/image" Target="../media/image26.jpeg"/><Relationship Id="rId1" Type="http://schemas.openxmlformats.org/officeDocument/2006/relationships/audio" Target="../media/media1.WAV"/><Relationship Id="rId6" Type="http://schemas.openxmlformats.org/officeDocument/2006/relationships/audio" Target="../media/media6.WAV"/><Relationship Id="rId11" Type="http://schemas.openxmlformats.org/officeDocument/2006/relationships/image" Target="../media/image23.jpeg"/><Relationship Id="rId5" Type="http://schemas.openxmlformats.org/officeDocument/2006/relationships/audio" Target="../media/media5.WAV"/><Relationship Id="rId15" Type="http://schemas.microsoft.com/office/2007/relationships/media" Target="../media/media2.WAV"/><Relationship Id="rId10" Type="http://schemas.openxmlformats.org/officeDocument/2006/relationships/image" Target="../media/image22.jpeg"/><Relationship Id="rId19" Type="http://schemas.microsoft.com/office/2007/relationships/media" Target="../media/media6.WAV"/><Relationship Id="rId4" Type="http://schemas.openxmlformats.org/officeDocument/2006/relationships/audio" Target="../media/media4.WAV"/><Relationship Id="rId9" Type="http://schemas.openxmlformats.org/officeDocument/2006/relationships/image" Target="../media/image21.jpe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29.png"/><Relationship Id="rId5"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8.png"/><Relationship Id="rId3" Type="http://schemas.openxmlformats.org/officeDocument/2006/relationships/image" Target="../media/image30.png"/><Relationship Id="rId7" Type="http://schemas.openxmlformats.org/officeDocument/2006/relationships/image" Target="../media/image34.jpeg"/><Relationship Id="rId12"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audio" Target="file:///C:\Documents%20and%20Settings\Dima\&#1052;&#1086;&#1080;%20&#1076;&#1086;&#1082;&#1091;&#1084;&#1077;&#1085;&#1090;&#1099;\&#1050;&#1072;&#1088;&#1087;&#1086;&#1074;&#1072;\&#1055;&#1088;&#1080;&#1083;&#1086;&#1078;&#1077;&#1085;&#1080;&#1103;\&#1069;&#1082;&#1086;&#1083;&#1086;&#1075;&#1080;&#1095;&#1077;&#1089;&#1082;&#1080;&#1081;%20&#1087;&#1088;&#1086;&#1077;&#1082;&#1090;\Zvuki-prirody-dlya-detey---Pesnya-ptic-Pticy-goroda(muzbaron.com).mp3" TargetMode="External"/><Relationship Id="rId6" Type="http://schemas.openxmlformats.org/officeDocument/2006/relationships/image" Target="../media/image33.jpeg"/><Relationship Id="rId11" Type="http://schemas.openxmlformats.org/officeDocument/2006/relationships/image" Target="../media/image36.png"/><Relationship Id="rId5" Type="http://schemas.openxmlformats.org/officeDocument/2006/relationships/image" Target="../media/image32.png"/><Relationship Id="rId10" Type="http://schemas.microsoft.com/office/2007/relationships/media" Target="file:///C:\Users\&#1072;&#1083;&#1077;&#1082;&#1089;&#1077;&#1081;\Desktop\2.&#1050;&#1040;&#1056;&#1055;&#1054;&#1042;&#1040;%20&#1054;&#1041;&#1054;&#1041;&#1065;&#1045;&#1053;&#1048;&#1045;%20&#1054;&#1055;&#1067;&#1058;&#1040;%20&#1055;&#1045;&#1044;&#1040;&#1043;&#1054;&#1043;&#1048;&#1063;&#1045;&#1057;&#1050;&#1054;&#1049;%20&#1044;&#1045;&#1071;&#1058;&#1045;&#1051;&#1068;&#1053;&#1054;&#1057;&#1058;&#1048;\&#1055;&#1088;&#1080;&#1083;&#1086;&#1078;&#1077;&#1085;&#1080;&#1103;%20&#1082;%20&#1086;&#1087;&#1099;&#1090;&#1091;\&#1055;&#1088;&#1080;&#1083;&#1086;&#1078;&#1077;&#1085;&#1080;&#1077;%20&#8470;%209%20&#1050;&#1072;&#1088;&#1087;&#1086;&#1074;&#1072;%20&#1101;&#1082;&#1086;&#1083;&#1086;&#1075;&#1080;&#1095;&#1077;&#1089;&#1082;&#1080;&#1081;%20&#1087;&#1088;&#1086;&#1077;&#1082;&#1090;%20%20%20&#1047;&#1080;&#1084;&#1085;&#1103;&#1103;%20&#1079;&#1072;&#1073;&#1086;&#1090;&#1072;%20&#1086;%20%20%20&#1087;&#1090;&#1080;&#1094;&#1072;&#1093;\Zvuki-prirody-dlya-detey---Pesnya-ptic-Pticy-goroda(muzbaron.com).mp3" TargetMode="External"/><Relationship Id="rId4" Type="http://schemas.openxmlformats.org/officeDocument/2006/relationships/image" Target="../media/image31.jpeg"/><Relationship Id="rId9"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a:t>
            </a:r>
            <a:endParaRPr lang="ru-RU" dirty="0"/>
          </a:p>
        </p:txBody>
      </p:sp>
      <p:sp>
        <p:nvSpPr>
          <p:cNvPr id="4" name="Прямоугольник 3"/>
          <p:cNvSpPr/>
          <p:nvPr/>
        </p:nvSpPr>
        <p:spPr>
          <a:xfrm>
            <a:off x="971600" y="2204864"/>
            <a:ext cx="4382024"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Прямоугольник 7"/>
          <p:cNvSpPr/>
          <p:nvPr/>
        </p:nvSpPr>
        <p:spPr>
          <a:xfrm>
            <a:off x="1187624" y="0"/>
            <a:ext cx="7956376"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539750" algn="ctr"/>
            <a:r>
              <a:rPr lang="ru-RU" altLang="ru-RU" b="1" dirty="0" smtClean="0">
                <a:solidFill>
                  <a:srgbClr val="7030A0"/>
                </a:solidFill>
                <a:latin typeface="Times New Roman" pitchFamily="18" charset="0"/>
                <a:cs typeface="Times New Roman" pitchFamily="18" charset="0"/>
              </a:rPr>
              <a:t>Муниципальное бюджетное образовательное  учреждение</a:t>
            </a:r>
          </a:p>
          <a:p>
            <a:pPr indent="539750" algn="ctr"/>
            <a:r>
              <a:rPr lang="ru-RU" altLang="ru-RU" b="1" dirty="0" smtClean="0">
                <a:solidFill>
                  <a:srgbClr val="7030A0"/>
                </a:solidFill>
                <a:latin typeface="Times New Roman" pitchFamily="18" charset="0"/>
                <a:cs typeface="Times New Roman" pitchFamily="18" charset="0"/>
              </a:rPr>
              <a:t>дополнительного образования детей </a:t>
            </a:r>
          </a:p>
          <a:p>
            <a:pPr indent="539750" algn="ctr"/>
            <a:r>
              <a:rPr lang="ru-RU" altLang="ru-RU" b="1" dirty="0" smtClean="0">
                <a:solidFill>
                  <a:srgbClr val="7030A0"/>
                </a:solidFill>
                <a:latin typeface="Times New Roman" pitchFamily="18" charset="0"/>
                <a:cs typeface="Times New Roman" pitchFamily="18" charset="0"/>
              </a:rPr>
              <a:t>Центр внешкольной работы «Лад»</a:t>
            </a:r>
          </a:p>
          <a:p>
            <a:pPr indent="539750" algn="ctr"/>
            <a:r>
              <a:rPr lang="ru-RU" altLang="ru-RU" b="1" dirty="0" smtClean="0">
                <a:solidFill>
                  <a:srgbClr val="7030A0"/>
                </a:solidFill>
                <a:latin typeface="Times New Roman" pitchFamily="18" charset="0"/>
                <a:cs typeface="Times New Roman" pitchFamily="18" charset="0"/>
              </a:rPr>
              <a:t>ЗАТО г. Радужный Владимирской области</a:t>
            </a:r>
            <a:endParaRPr lang="ru-RU" dirty="0">
              <a:solidFill>
                <a:srgbClr val="7030A0"/>
              </a:solidFill>
            </a:endParaRPr>
          </a:p>
        </p:txBody>
      </p:sp>
      <p:pic>
        <p:nvPicPr>
          <p:cNvPr id="9" name="Picture 2" descr="Эмблема ЦВР"/>
          <p:cNvPicPr>
            <a:picLocks noChangeAspect="1" noChangeArrowheads="1"/>
          </p:cNvPicPr>
          <p:nvPr/>
        </p:nvPicPr>
        <p:blipFill>
          <a:blip r:embed="rId3" cstate="print"/>
          <a:srcRect/>
          <a:stretch>
            <a:fillRect/>
          </a:stretch>
        </p:blipFill>
        <p:spPr bwMode="auto">
          <a:xfrm>
            <a:off x="0" y="0"/>
            <a:ext cx="1745925" cy="1196752"/>
          </a:xfrm>
          <a:prstGeom prst="rect">
            <a:avLst/>
          </a:prstGeom>
          <a:ln>
            <a:headEnd/>
            <a:tailEnd/>
          </a:ln>
        </p:spPr>
        <p:style>
          <a:lnRef idx="1">
            <a:schemeClr val="accent1"/>
          </a:lnRef>
          <a:fillRef idx="2">
            <a:schemeClr val="accent1"/>
          </a:fillRef>
          <a:effectRef idx="1">
            <a:schemeClr val="accent1"/>
          </a:effectRef>
          <a:fontRef idx="minor">
            <a:schemeClr val="dk1"/>
          </a:fontRef>
        </p:style>
      </p:pic>
      <p:sp>
        <p:nvSpPr>
          <p:cNvPr id="10" name="Прямоугольник 9"/>
          <p:cNvSpPr/>
          <p:nvPr/>
        </p:nvSpPr>
        <p:spPr>
          <a:xfrm>
            <a:off x="467544" y="1340768"/>
            <a:ext cx="8352928"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lIns="91440" tIns="45720" rIns="91440" bIns="45720">
            <a:spAutoFit/>
          </a:bodyPr>
          <a:lstStyle/>
          <a:p>
            <a:pPr algn="ctr"/>
            <a:r>
              <a:rPr lang="ru-RU" sz="4400" b="1" cap="all" dirty="0" smtClean="0">
                <a:ln/>
                <a:solidFill>
                  <a:srgbClr val="FFFF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Зимняя забота о птицах</a:t>
            </a:r>
          </a:p>
          <a:p>
            <a:pPr algn="ctr"/>
            <a:r>
              <a:rPr lang="ru-RU" sz="2800" b="1" cap="all" spc="0" dirty="0" smtClean="0">
                <a:ln/>
                <a:solidFill>
                  <a:srgbClr val="00FFCC"/>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(исследовательский проект)</a:t>
            </a:r>
            <a:endParaRPr lang="ru-RU" sz="2800" b="1" cap="none" spc="0" dirty="0">
              <a:ln w="1905"/>
              <a:solidFill>
                <a:srgbClr val="00FFCC"/>
              </a:solidFill>
              <a:effectLst>
                <a:innerShdw blurRad="69850" dist="43180" dir="5400000">
                  <a:srgbClr val="000000">
                    <a:alpha val="65000"/>
                  </a:srgbClr>
                </a:innerShdw>
              </a:effectLst>
            </a:endParaRPr>
          </a:p>
        </p:txBody>
      </p:sp>
      <p:pic>
        <p:nvPicPr>
          <p:cNvPr id="14" name="Рисунок 13" descr="23"/>
          <p:cNvPicPr/>
          <p:nvPr/>
        </p:nvPicPr>
        <p:blipFill>
          <a:blip r:embed="rId4" cstate="print"/>
          <a:srcRect/>
          <a:stretch>
            <a:fillRect/>
          </a:stretch>
        </p:blipFill>
        <p:spPr bwMode="auto">
          <a:xfrm>
            <a:off x="395536" y="3284984"/>
            <a:ext cx="3347864" cy="2868806"/>
          </a:xfrm>
          <a:prstGeom prst="ellipse">
            <a:avLst/>
          </a:prstGeom>
          <a:noFill/>
          <a:ln w="76200">
            <a:solidFill>
              <a:schemeClr val="accent1"/>
            </a:solidFill>
            <a:miter lim="800000"/>
            <a:headEnd/>
            <a:tailEnd/>
          </a:ln>
        </p:spPr>
      </p:pic>
      <p:pic>
        <p:nvPicPr>
          <p:cNvPr id="11"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5"/>
              </p:ext>
            </p:extLst>
          </p:nvPr>
        </p:nvPicPr>
        <p:blipFill>
          <a:blip r:embed="rId6" cstate="print"/>
          <a:stretch>
            <a:fillRect/>
          </a:stretch>
        </p:blipFill>
        <p:spPr>
          <a:xfrm>
            <a:off x="8244408" y="5373216"/>
            <a:ext cx="304800" cy="304800"/>
          </a:xfrm>
          <a:prstGeom prst="rect">
            <a:avLst/>
          </a:prstGeom>
        </p:spPr>
      </p:pic>
      <p:sp>
        <p:nvSpPr>
          <p:cNvPr id="12" name="Подзаголовок 11"/>
          <p:cNvSpPr>
            <a:spLocks noGrp="1"/>
          </p:cNvSpPr>
          <p:nvPr>
            <p:ph type="subTitle" idx="1"/>
          </p:nvPr>
        </p:nvSpPr>
        <p:spPr>
          <a:xfrm>
            <a:off x="4427984" y="6669360"/>
            <a:ext cx="2664296" cy="188640"/>
          </a:xfrm>
        </p:spPr>
        <p:txBody>
          <a:bodyPr>
            <a:noAutofit/>
          </a:bodyPr>
          <a:lstStyle/>
          <a:p>
            <a:r>
              <a:rPr lang="ru-RU" sz="2000" dirty="0" smtClean="0">
                <a:solidFill>
                  <a:srgbClr val="0070C0"/>
                </a:solidFill>
              </a:rPr>
              <a:t>2014г</a:t>
            </a:r>
            <a:r>
              <a:rPr lang="ru-RU" sz="2000" dirty="0" smtClean="0"/>
              <a:t>.</a:t>
            </a:r>
            <a:endParaRPr lang="ru-RU" sz="2000" dirty="0"/>
          </a:p>
        </p:txBody>
      </p:sp>
      <p:sp>
        <p:nvSpPr>
          <p:cNvPr id="13" name="Прямоугольник 12"/>
          <p:cNvSpPr/>
          <p:nvPr/>
        </p:nvSpPr>
        <p:spPr>
          <a:xfrm>
            <a:off x="4067944" y="3284984"/>
            <a:ext cx="3960439" cy="5755422"/>
          </a:xfrm>
          <a:prstGeom prst="rect">
            <a:avLst/>
          </a:prstGeom>
        </p:spPr>
        <p:txBody>
          <a:bodyPr wrap="square">
            <a:spAutoFit/>
          </a:bodyPr>
          <a:lstStyle/>
          <a:p>
            <a:r>
              <a:rPr lang="ru-RU" b="1" dirty="0" smtClean="0">
                <a:solidFill>
                  <a:srgbClr val="FF0000"/>
                </a:solidFill>
              </a:rPr>
              <a:t> </a:t>
            </a:r>
            <a:r>
              <a:rPr lang="ru-RU" b="1" dirty="0" smtClean="0">
                <a:solidFill>
                  <a:schemeClr val="accent1">
                    <a:lumMod val="75000"/>
                  </a:schemeClr>
                </a:solidFill>
              </a:rPr>
              <a:t>Авторы: </a:t>
            </a:r>
          </a:p>
          <a:p>
            <a:r>
              <a:rPr lang="ru-RU" b="1" dirty="0" smtClean="0">
                <a:solidFill>
                  <a:schemeClr val="accent1">
                    <a:lumMod val="75000"/>
                  </a:schemeClr>
                </a:solidFill>
              </a:rPr>
              <a:t>Потапова Даша, 7 лет</a:t>
            </a:r>
          </a:p>
          <a:p>
            <a:r>
              <a:rPr lang="ru-RU" b="1" dirty="0" err="1" smtClean="0">
                <a:solidFill>
                  <a:schemeClr val="accent1">
                    <a:lumMod val="75000"/>
                  </a:schemeClr>
                </a:solidFill>
              </a:rPr>
              <a:t>Кожакарь</a:t>
            </a:r>
            <a:r>
              <a:rPr lang="ru-RU" b="1" dirty="0" smtClean="0">
                <a:solidFill>
                  <a:schemeClr val="accent1">
                    <a:lumMod val="75000"/>
                  </a:schemeClr>
                </a:solidFill>
              </a:rPr>
              <a:t> Сергей, 7 лет</a:t>
            </a:r>
          </a:p>
          <a:p>
            <a:r>
              <a:rPr lang="ru-RU" b="1" dirty="0" err="1" smtClean="0">
                <a:solidFill>
                  <a:schemeClr val="accent1">
                    <a:lumMod val="75000"/>
                  </a:schemeClr>
                </a:solidFill>
              </a:rPr>
              <a:t>Житомирова</a:t>
            </a:r>
            <a:r>
              <a:rPr lang="ru-RU" b="1" dirty="0" smtClean="0">
                <a:solidFill>
                  <a:schemeClr val="accent1">
                    <a:lumMod val="75000"/>
                  </a:schemeClr>
                </a:solidFill>
              </a:rPr>
              <a:t> Катя, 7 лет</a:t>
            </a:r>
          </a:p>
          <a:p>
            <a:r>
              <a:rPr lang="ru-RU" b="1" dirty="0" smtClean="0">
                <a:solidFill>
                  <a:schemeClr val="accent1">
                    <a:lumMod val="75000"/>
                  </a:schemeClr>
                </a:solidFill>
              </a:rPr>
              <a:t>Лукашова Анастасия, 7 лет</a:t>
            </a:r>
          </a:p>
          <a:p>
            <a:r>
              <a:rPr lang="ru-RU" b="1" dirty="0" smtClean="0">
                <a:solidFill>
                  <a:schemeClr val="accent1">
                    <a:lumMod val="75000"/>
                  </a:schemeClr>
                </a:solidFill>
              </a:rPr>
              <a:t>Теплов Слава, 8 лет</a:t>
            </a:r>
          </a:p>
          <a:p>
            <a:r>
              <a:rPr lang="ru-RU" b="1" dirty="0" smtClean="0">
                <a:solidFill>
                  <a:schemeClr val="accent1">
                    <a:lumMod val="75000"/>
                  </a:schemeClr>
                </a:solidFill>
              </a:rPr>
              <a:t>Чистяков Саша, 8 лет</a:t>
            </a:r>
          </a:p>
          <a:p>
            <a:r>
              <a:rPr lang="ru-RU" b="1" dirty="0" smtClean="0">
                <a:solidFill>
                  <a:schemeClr val="accent1">
                    <a:lumMod val="75000"/>
                  </a:schemeClr>
                </a:solidFill>
              </a:rPr>
              <a:t>Колесникова Злата, 7 лет</a:t>
            </a:r>
          </a:p>
          <a:p>
            <a:r>
              <a:rPr lang="ru-RU" b="1" dirty="0" smtClean="0">
                <a:solidFill>
                  <a:schemeClr val="accent1">
                    <a:lumMod val="75000"/>
                  </a:schemeClr>
                </a:solidFill>
              </a:rPr>
              <a:t>Шмелева Анастасия,8 лет</a:t>
            </a:r>
          </a:p>
          <a:p>
            <a:r>
              <a:rPr lang="ru-RU" b="1" dirty="0" smtClean="0">
                <a:solidFill>
                  <a:schemeClr val="accent1">
                    <a:lumMod val="75000"/>
                  </a:schemeClr>
                </a:solidFill>
              </a:rPr>
              <a:t>Колосова Мария, 11 лет</a:t>
            </a:r>
          </a:p>
          <a:p>
            <a:r>
              <a:rPr lang="ru-RU" b="1" dirty="0" smtClean="0">
                <a:solidFill>
                  <a:schemeClr val="accent1">
                    <a:lumMod val="75000"/>
                  </a:schemeClr>
                </a:solidFill>
              </a:rPr>
              <a:t>Руководитель: Карпова Л.Н.</a:t>
            </a:r>
          </a:p>
          <a:p>
            <a:endParaRPr lang="ru-RU" sz="2000" b="1" dirty="0" smtClean="0">
              <a:solidFill>
                <a:schemeClr val="accent1">
                  <a:lumMod val="75000"/>
                </a:schemeClr>
              </a:solidFill>
            </a:endParaRPr>
          </a:p>
          <a:p>
            <a:endParaRPr lang="ru-RU" sz="2000" b="1" dirty="0" smtClean="0">
              <a:solidFill>
                <a:schemeClr val="accent1">
                  <a:lumMod val="75000"/>
                </a:schemeClr>
              </a:solidFill>
            </a:endParaRPr>
          </a:p>
          <a:p>
            <a:endParaRPr lang="ru-RU" sz="2000" b="1" dirty="0" smtClean="0">
              <a:solidFill>
                <a:srgbClr val="FF0000"/>
              </a:solidFill>
            </a:endParaRPr>
          </a:p>
          <a:p>
            <a:endParaRPr lang="ru-RU" sz="2000" b="1" dirty="0" smtClean="0">
              <a:solidFill>
                <a:srgbClr val="FF0000"/>
              </a:solidFill>
            </a:endParaRPr>
          </a:p>
          <a:p>
            <a:endParaRPr lang="ru-RU" b="1" dirty="0" smtClean="0">
              <a:solidFill>
                <a:srgbClr val="FF0000"/>
              </a:solidFill>
            </a:endParaRPr>
          </a:p>
          <a:p>
            <a:endParaRPr lang="ru-RU" b="1" dirty="0" smtClean="0">
              <a:solidFill>
                <a:srgbClr val="FF0000"/>
              </a:solidFill>
            </a:endParaRPr>
          </a:p>
          <a:p>
            <a:endParaRPr lang="ru-RU" b="1" dirty="0" smtClean="0">
              <a:solidFill>
                <a:srgbClr val="FF0000"/>
              </a:solidFill>
            </a:endParaRPr>
          </a:p>
          <a:p>
            <a:endParaRPr lang="ru-RU" b="1" dirty="0" smtClean="0">
              <a:solidFill>
                <a:srgbClr val="FF0000"/>
              </a:solidFill>
            </a:endParaRPr>
          </a:p>
          <a:p>
            <a:endParaRPr lang="ru-RU"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1" repeatCount="indefinite"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rot="10800000" flipV="1">
            <a:off x="179512" y="312714"/>
            <a:ext cx="8712968" cy="212365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t>
            </a:r>
            <a:r>
              <a:rPr kumimoji="0" lang="ru-RU" sz="1600" b="1" i="0" u="none" strike="noStrike" cap="none" normalizeH="0" baseline="0" dirty="0" smtClean="0">
                <a:ln>
                  <a:noFill/>
                </a:ln>
                <a:solidFill>
                  <a:srgbClr val="C00000"/>
                </a:solidFill>
                <a:effectLst/>
                <a:ea typeface="Times New Roman" pitchFamily="18" charset="0"/>
                <a:cs typeface="Times New Roman" pitchFamily="18" charset="0"/>
              </a:rPr>
              <a:t>3. </a:t>
            </a:r>
            <a:r>
              <a:rPr kumimoji="0" lang="ru-RU" sz="2400" b="1" i="0" u="none" strike="noStrike" cap="none" normalizeH="0" baseline="0" dirty="0" smtClean="0">
                <a:ln>
                  <a:noFill/>
                </a:ln>
                <a:solidFill>
                  <a:srgbClr val="C00000"/>
                </a:solidFill>
                <a:effectLst/>
                <a:ea typeface="Times New Roman" pitchFamily="18" charset="0"/>
                <a:cs typeface="Times New Roman" pitchFamily="18" charset="0"/>
              </a:rPr>
              <a:t>Чаще</a:t>
            </a:r>
            <a:r>
              <a:rPr kumimoji="0" lang="ru-RU" sz="1600" b="1" i="0" u="none" strike="noStrike" cap="none" normalizeH="0" baseline="0" dirty="0" smtClean="0">
                <a:ln>
                  <a:noFill/>
                </a:ln>
                <a:solidFill>
                  <a:srgbClr val="C00000"/>
                </a:solidFill>
                <a:effectLst/>
                <a:ea typeface="Times New Roman" pitchFamily="18" charset="0"/>
                <a:cs typeface="Times New Roman" pitchFamily="18" charset="0"/>
              </a:rPr>
              <a:t> </a:t>
            </a:r>
            <a:r>
              <a:rPr kumimoji="0" lang="ru-RU" sz="2400" b="1" i="0" u="none" strike="noStrike" cap="none" normalizeH="0" baseline="0" dirty="0" smtClean="0">
                <a:ln>
                  <a:noFill/>
                </a:ln>
                <a:solidFill>
                  <a:srgbClr val="C00000"/>
                </a:solidFill>
                <a:effectLst/>
                <a:ea typeface="Times New Roman" pitchFamily="18" charset="0"/>
                <a:cs typeface="Times New Roman" pitchFamily="18" charset="0"/>
              </a:rPr>
              <a:t>всего добывают корм самостоятельно </a:t>
            </a:r>
            <a:endParaRPr kumimoji="0" lang="ru-RU" sz="1600" b="1" i="0" u="none" strike="noStrike" cap="none" normalizeH="0" baseline="0" dirty="0" smtClean="0">
              <a:ln>
                <a:noFill/>
              </a:ln>
              <a:solidFill>
                <a:srgbClr val="C00000"/>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2">
                    <a:lumMod val="60000"/>
                    <a:lumOff val="40000"/>
                  </a:schemeClr>
                </a:solidFill>
                <a:effectLst/>
                <a:ea typeface="Times New Roman" pitchFamily="18" charset="0"/>
                <a:cs typeface="Times New Roman" pitchFamily="18" charset="0"/>
              </a:rPr>
              <a:t>К этой группе относятся снегири, дрозды рябинники, свиристели, щеглы, овсянки, чижи и чечётки, пищухи и корольки. Эти птицы настоящие кочевники, нигде подолгу не останавливающиеся. </a:t>
            </a:r>
            <a:endParaRPr kumimoji="0" lang="ru-RU" sz="1200" b="1" i="0" u="none" strike="noStrike" cap="none" normalizeH="0" baseline="0" dirty="0" smtClean="0">
              <a:ln>
                <a:noFill/>
              </a:ln>
              <a:solidFill>
                <a:schemeClr val="tx2">
                  <a:lumMod val="60000"/>
                  <a:lumOff val="40000"/>
                </a:schemeClr>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2">
                    <a:lumMod val="60000"/>
                    <a:lumOff val="40000"/>
                  </a:schemeClr>
                </a:solidFill>
                <a:effectLst/>
                <a:ea typeface="Times New Roman" pitchFamily="18" charset="0"/>
                <a:cs typeface="Times New Roman" pitchFamily="18" charset="0"/>
              </a:rPr>
              <a:t>Снегири питаются семенами рябины, ясеня, сирени. Они изредка посещают кормушки, с удовольствием поедая семечки, но из-за кочевого образа жизни никогда не остаются у кормушек подолгу.</a:t>
            </a:r>
            <a:endParaRPr kumimoji="0" lang="ru-RU" sz="1200" b="1" i="0" u="none" strike="noStrike" cap="none" normalizeH="0" baseline="0" dirty="0" smtClean="0">
              <a:ln>
                <a:noFill/>
              </a:ln>
              <a:solidFill>
                <a:schemeClr val="tx2">
                  <a:lumMod val="60000"/>
                  <a:lumOff val="40000"/>
                </a:schemeClr>
              </a:solidFill>
              <a:effectLst/>
              <a:cs typeface="Arial" pitchFamily="34" charset="0"/>
            </a:endParaRPr>
          </a:p>
        </p:txBody>
      </p:sp>
      <p:pic>
        <p:nvPicPr>
          <p:cNvPr id="3" name="Picture 2" descr="http://im7-tub-ru.yandex.net/i?id=260275333-12-72&amp;n=21"/>
          <p:cNvPicPr>
            <a:picLocks noChangeAspect="1" noChangeArrowheads="1"/>
          </p:cNvPicPr>
          <p:nvPr/>
        </p:nvPicPr>
        <p:blipFill>
          <a:blip r:embed="rId4" cstate="print"/>
          <a:srcRect/>
          <a:stretch>
            <a:fillRect/>
          </a:stretch>
        </p:blipFill>
        <p:spPr bwMode="auto">
          <a:xfrm>
            <a:off x="1" y="2686743"/>
            <a:ext cx="2411759" cy="1623118"/>
          </a:xfrm>
          <a:prstGeom prst="ellipse">
            <a:avLst/>
          </a:prstGeom>
          <a:noFill/>
          <a:ln w="28575">
            <a:solidFill>
              <a:srgbClr val="0070C0"/>
            </a:solidFill>
            <a:miter lim="800000"/>
            <a:headEnd/>
            <a:tailEnd/>
          </a:ln>
        </p:spPr>
      </p:pic>
      <p:pic>
        <p:nvPicPr>
          <p:cNvPr id="6" name="Picture 2" descr="Дрозд-рябинник [Николай Чуксин]"/>
          <p:cNvPicPr>
            <a:picLocks noChangeAspect="1" noChangeArrowheads="1"/>
          </p:cNvPicPr>
          <p:nvPr/>
        </p:nvPicPr>
        <p:blipFill>
          <a:blip r:embed="rId5" cstate="print"/>
          <a:srcRect t="14751" r="13953" b="11491"/>
          <a:stretch>
            <a:fillRect/>
          </a:stretch>
        </p:blipFill>
        <p:spPr bwMode="auto">
          <a:xfrm>
            <a:off x="5796136" y="2465201"/>
            <a:ext cx="2592288" cy="1395848"/>
          </a:xfrm>
          <a:prstGeom prst="ellipse">
            <a:avLst/>
          </a:prstGeom>
          <a:noFill/>
          <a:ln w="28575">
            <a:solidFill>
              <a:srgbClr val="0070C0"/>
            </a:solidFill>
            <a:miter lim="800000"/>
            <a:headEnd/>
            <a:tailEnd/>
          </a:ln>
        </p:spPr>
      </p:pic>
      <p:sp>
        <p:nvSpPr>
          <p:cNvPr id="9" name="TextBox 8"/>
          <p:cNvSpPr txBox="1"/>
          <p:nvPr/>
        </p:nvSpPr>
        <p:spPr>
          <a:xfrm>
            <a:off x="5868144" y="3717033"/>
            <a:ext cx="1800200"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b="1" dirty="0" smtClean="0">
                <a:solidFill>
                  <a:schemeClr val="tx2">
                    <a:lumMod val="60000"/>
                    <a:lumOff val="40000"/>
                  </a:schemeClr>
                </a:solidFill>
              </a:rPr>
              <a:t>Рябинник- дрозд</a:t>
            </a:r>
            <a:endParaRPr lang="ru-RU" b="1" dirty="0">
              <a:solidFill>
                <a:schemeClr val="tx2">
                  <a:lumMod val="60000"/>
                  <a:lumOff val="40000"/>
                </a:schemeClr>
              </a:solidFill>
            </a:endParaRPr>
          </a:p>
        </p:txBody>
      </p:sp>
      <p:sp>
        <p:nvSpPr>
          <p:cNvPr id="10" name="TextBox 9"/>
          <p:cNvSpPr txBox="1"/>
          <p:nvPr/>
        </p:nvSpPr>
        <p:spPr>
          <a:xfrm>
            <a:off x="467544" y="4077072"/>
            <a:ext cx="1224136"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b="1" dirty="0" smtClean="0">
                <a:solidFill>
                  <a:schemeClr val="tx2">
                    <a:lumMod val="60000"/>
                    <a:lumOff val="40000"/>
                  </a:schemeClr>
                </a:solidFill>
              </a:rPr>
              <a:t>Снегирь</a:t>
            </a:r>
            <a:endParaRPr lang="ru-RU" b="1" dirty="0">
              <a:solidFill>
                <a:schemeClr val="tx2">
                  <a:lumMod val="60000"/>
                  <a:lumOff val="40000"/>
                </a:schemeClr>
              </a:solidFill>
            </a:endParaRPr>
          </a:p>
        </p:txBody>
      </p:sp>
      <p:pic>
        <p:nvPicPr>
          <p:cNvPr id="1026" name="Picture 2" descr="F:\карпова\фото птицы\486.JPG"/>
          <p:cNvPicPr>
            <a:picLocks noChangeAspect="1" noChangeArrowheads="1"/>
          </p:cNvPicPr>
          <p:nvPr/>
        </p:nvPicPr>
        <p:blipFill>
          <a:blip r:embed="rId6" cstate="print"/>
          <a:srcRect l="16546" t="17658" r="23467" b="14024"/>
          <a:stretch>
            <a:fillRect/>
          </a:stretch>
        </p:blipFill>
        <p:spPr bwMode="auto">
          <a:xfrm>
            <a:off x="6732905" y="4635090"/>
            <a:ext cx="1871543" cy="1436050"/>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extBox 12"/>
          <p:cNvSpPr txBox="1"/>
          <p:nvPr/>
        </p:nvSpPr>
        <p:spPr>
          <a:xfrm>
            <a:off x="6876256" y="6093296"/>
            <a:ext cx="1368152"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b="1" dirty="0" smtClean="0">
                <a:solidFill>
                  <a:srgbClr val="0070C0"/>
                </a:solidFill>
              </a:rPr>
              <a:t>Зеленушка</a:t>
            </a:r>
            <a:endParaRPr lang="ru-RU" b="1" dirty="0">
              <a:solidFill>
                <a:srgbClr val="0070C0"/>
              </a:solidFill>
            </a:endParaRPr>
          </a:p>
        </p:txBody>
      </p:sp>
      <p:pic>
        <p:nvPicPr>
          <p:cNvPr id="1027" name="Picture 3" descr="F:\Новая папка\_DSC0691д.jpg"/>
          <p:cNvPicPr>
            <a:picLocks noChangeAspect="1" noChangeArrowheads="1"/>
          </p:cNvPicPr>
          <p:nvPr/>
        </p:nvPicPr>
        <p:blipFill>
          <a:blip r:embed="rId7" cstate="print"/>
          <a:srcRect/>
          <a:stretch>
            <a:fillRect/>
          </a:stretch>
        </p:blipFill>
        <p:spPr bwMode="auto">
          <a:xfrm>
            <a:off x="2771801" y="2404066"/>
            <a:ext cx="2376264" cy="1435278"/>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Прямоугольник 1"/>
          <p:cNvSpPr>
            <a:spLocks noChangeArrowheads="1"/>
          </p:cNvSpPr>
          <p:nvPr/>
        </p:nvSpPr>
        <p:spPr bwMode="auto">
          <a:xfrm flipH="1">
            <a:off x="1259632" y="5949280"/>
            <a:ext cx="1368152" cy="369332"/>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r>
              <a:rPr lang="ru-RU" b="1" dirty="0" smtClean="0">
                <a:solidFill>
                  <a:srgbClr val="0070C0"/>
                </a:solidFill>
              </a:rPr>
              <a:t>Овсянка</a:t>
            </a:r>
            <a:endParaRPr lang="ru-RU" b="1" dirty="0">
              <a:solidFill>
                <a:srgbClr val="0070C0"/>
              </a:solidFill>
            </a:endParaRPr>
          </a:p>
        </p:txBody>
      </p:sp>
      <p:sp>
        <p:nvSpPr>
          <p:cNvPr id="15" name="TextBox 14"/>
          <p:cNvSpPr txBox="1"/>
          <p:nvPr/>
        </p:nvSpPr>
        <p:spPr>
          <a:xfrm>
            <a:off x="3275856" y="3717032"/>
            <a:ext cx="11521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b="1" dirty="0" smtClean="0">
                <a:solidFill>
                  <a:srgbClr val="0070C0"/>
                </a:solidFill>
              </a:rPr>
              <a:t>Гаечка</a:t>
            </a:r>
            <a:endParaRPr lang="ru-RU" b="1" dirty="0">
              <a:solidFill>
                <a:srgbClr val="0070C0"/>
              </a:solidFill>
            </a:endParaRPr>
          </a:p>
        </p:txBody>
      </p:sp>
      <p:pic>
        <p:nvPicPr>
          <p:cNvPr id="14"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8"/>
              </p:ext>
            </p:extLst>
          </p:nvPr>
        </p:nvPicPr>
        <p:blipFill>
          <a:blip r:embed="rId9" cstate="print"/>
          <a:stretch>
            <a:fillRect/>
          </a:stretch>
        </p:blipFill>
        <p:spPr>
          <a:xfrm>
            <a:off x="6012160" y="4293096"/>
            <a:ext cx="304800" cy="304800"/>
          </a:xfrm>
          <a:prstGeom prst="rect">
            <a:avLst/>
          </a:prstGeom>
        </p:spPr>
      </p:pic>
      <p:pic>
        <p:nvPicPr>
          <p:cNvPr id="19460" name="Picture 4" descr="@дневники - Цитатник :: девичья башня"/>
          <p:cNvPicPr>
            <a:picLocks noChangeAspect="1" noChangeArrowheads="1"/>
          </p:cNvPicPr>
          <p:nvPr/>
        </p:nvPicPr>
        <p:blipFill>
          <a:blip r:embed="rId10" cstate="print"/>
          <a:srcRect/>
          <a:stretch>
            <a:fillRect/>
          </a:stretch>
        </p:blipFill>
        <p:spPr bwMode="auto">
          <a:xfrm>
            <a:off x="3707904" y="4437112"/>
            <a:ext cx="2736304" cy="1800200"/>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TextBox 15"/>
          <p:cNvSpPr txBox="1"/>
          <p:nvPr/>
        </p:nvSpPr>
        <p:spPr>
          <a:xfrm>
            <a:off x="4932040" y="5877272"/>
            <a:ext cx="936104"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b="1" dirty="0" smtClean="0">
                <a:solidFill>
                  <a:srgbClr val="0070C0"/>
                </a:solidFill>
              </a:rPr>
              <a:t>Чиж</a:t>
            </a:r>
            <a:endParaRPr lang="ru-RU" b="1" dirty="0">
              <a:solidFill>
                <a:srgbClr val="0070C0"/>
              </a:solidFill>
            </a:endParaRPr>
          </a:p>
        </p:txBody>
      </p:sp>
      <p:pic>
        <p:nvPicPr>
          <p:cNvPr id="19462" name="Picture 6" descr="Овсянка птица - Поделки"/>
          <p:cNvPicPr>
            <a:picLocks noChangeAspect="1" noChangeArrowheads="1"/>
          </p:cNvPicPr>
          <p:nvPr/>
        </p:nvPicPr>
        <p:blipFill>
          <a:blip r:embed="rId11" cstate="print"/>
          <a:srcRect t="21237"/>
          <a:stretch>
            <a:fillRect/>
          </a:stretch>
        </p:blipFill>
        <p:spPr bwMode="auto">
          <a:xfrm>
            <a:off x="395536" y="4653136"/>
            <a:ext cx="2240764" cy="1377028"/>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diamond(in)">
                                      <p:cBhvr>
                                        <p:cTn id="7" dur="2000"/>
                                        <p:tgtEl>
                                          <p:spTgt spid="307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073">
                                            <p:txEl>
                                              <p:pRg st="1" end="1"/>
                                            </p:txEl>
                                          </p:spTgt>
                                        </p:tgtEl>
                                        <p:attrNameLst>
                                          <p:attrName>style.visibility</p:attrName>
                                        </p:attrNameLst>
                                      </p:cBhvr>
                                      <p:to>
                                        <p:strVal val="visible"/>
                                      </p:to>
                                    </p:set>
                                    <p:animEffect transition="in" filter="diamond(in)">
                                      <p:cBhvr>
                                        <p:cTn id="10" dur="2000"/>
                                        <p:tgtEl>
                                          <p:spTgt spid="307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073">
                                            <p:txEl>
                                              <p:pRg st="2" end="2"/>
                                            </p:txEl>
                                          </p:spTgt>
                                        </p:tgtEl>
                                        <p:attrNameLst>
                                          <p:attrName>style.visibility</p:attrName>
                                        </p:attrNameLst>
                                      </p:cBhvr>
                                      <p:to>
                                        <p:strVal val="visible"/>
                                      </p:to>
                                    </p:set>
                                    <p:animEffect transition="in" filter="diamond(in)">
                                      <p:cBhvr>
                                        <p:cTn id="13" dur="2000"/>
                                        <p:tgtEl>
                                          <p:spTgt spid="3073">
                                            <p:txEl>
                                              <p:pRg st="2" end="2"/>
                                            </p:txEl>
                                          </p:spTgt>
                                        </p:tgtEl>
                                      </p:cBhvr>
                                    </p:animEffect>
                                  </p:childTnLst>
                                </p:cTn>
                              </p:par>
                            </p:childTnLst>
                          </p:cTn>
                        </p:par>
                        <p:par>
                          <p:cTn id="14" fill="hold">
                            <p:stCondLst>
                              <p:cond delay="2000"/>
                            </p:stCondLst>
                            <p:childTnLst>
                              <p:par>
                                <p:cTn id="15" presetID="5"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par>
                          <p:cTn id="18" fill="hold">
                            <p:stCondLst>
                              <p:cond delay="2500"/>
                            </p:stCondLst>
                            <p:childTnLst>
                              <p:par>
                                <p:cTn id="19" presetID="5"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childTnLst>
                          </p:cTn>
                        </p:par>
                        <p:par>
                          <p:cTn id="22" fill="hold">
                            <p:stCondLst>
                              <p:cond delay="3000"/>
                            </p:stCondLst>
                            <p:childTnLst>
                              <p:par>
                                <p:cTn id="23" presetID="5" presetClass="entr" presetSubtype="1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checkerboard(across)">
                                      <p:cBhvr>
                                        <p:cTn id="25" dur="500"/>
                                        <p:tgtEl>
                                          <p:spTgt spid="1026"/>
                                        </p:tgtEl>
                                      </p:cBhvr>
                                    </p:animEffect>
                                  </p:childTnLst>
                                </p:cTn>
                              </p:par>
                            </p:childTnLst>
                          </p:cTn>
                        </p:par>
                        <p:par>
                          <p:cTn id="26" fill="hold">
                            <p:stCondLst>
                              <p:cond delay="3500"/>
                            </p:stCondLst>
                            <p:childTnLst>
                              <p:par>
                                <p:cTn id="27" presetID="5"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par>
                          <p:cTn id="30" fill="hold">
                            <p:stCondLst>
                              <p:cond delay="4000"/>
                            </p:stCondLst>
                            <p:childTnLst>
                              <p:par>
                                <p:cTn id="31" presetID="5" presetClass="entr" presetSubtype="10" fill="hold" nodeType="after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checkerboard(across)">
                                      <p:cBhvr>
                                        <p:cTn id="33" dur="500"/>
                                        <p:tgtEl>
                                          <p:spTgt spid="1027"/>
                                        </p:tgtEl>
                                      </p:cBhvr>
                                    </p:animEffect>
                                  </p:childTnLst>
                                </p:cTn>
                              </p:par>
                            </p:childTnLst>
                          </p:cTn>
                        </p:par>
                        <p:par>
                          <p:cTn id="34" fill="hold">
                            <p:stCondLst>
                              <p:cond delay="4500"/>
                            </p:stCondLst>
                            <p:childTnLst>
                              <p:par>
                                <p:cTn id="35" presetID="5" presetClass="entr" presetSubtype="1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heckerboard(across)">
                                      <p:cBhvr>
                                        <p:cTn id="37" dur="500"/>
                                        <p:tgtEl>
                                          <p:spTgt spid="11"/>
                                        </p:tgtEl>
                                      </p:cBhvr>
                                    </p:animEffect>
                                  </p:childTnLst>
                                </p:cTn>
                              </p:par>
                            </p:childTnLst>
                          </p:cTn>
                        </p:par>
                        <p:par>
                          <p:cTn id="38" fill="hold">
                            <p:stCondLst>
                              <p:cond delay="5000"/>
                            </p:stCondLst>
                            <p:childTnLst>
                              <p:par>
                                <p:cTn id="39" presetID="5"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checkerboard(across)">
                                      <p:cBhvr>
                                        <p:cTn id="41" dur="500"/>
                                        <p:tgtEl>
                                          <p:spTgt spid="15"/>
                                        </p:tgtEl>
                                      </p:cBhvr>
                                    </p:animEffect>
                                  </p:childTnLst>
                                </p:cTn>
                              </p:par>
                            </p:childTnLst>
                          </p:cTn>
                        </p:par>
                        <p:par>
                          <p:cTn id="42" fill="hold">
                            <p:stCondLst>
                              <p:cond delay="5500"/>
                            </p:stCondLst>
                            <p:childTnLst>
                              <p:par>
                                <p:cTn id="43" presetID="1" presetClass="mediacall" presetSubtype="0" fill="hold" nodeType="afterEffect">
                                  <p:stCondLst>
                                    <p:cond delay="0"/>
                                  </p:stCondLst>
                                  <p:childTnLst>
                                    <p:cmd type="call" cmd="playFrom(0.0)">
                                      <p:cBhvr>
                                        <p:cTn id="44" dur="529416"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5"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9" grpId="0" animBg="1"/>
      <p:bldP spid="10" grpId="0" animBg="1"/>
      <p:bldP spid="13" grpId="0" animBg="1"/>
      <p:bldP spid="11"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04664"/>
            <a:ext cx="7848872"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r>
              <a:rPr lang="ru-RU" sz="2400" b="1" dirty="0" smtClean="0">
                <a:solidFill>
                  <a:srgbClr val="0070C0"/>
                </a:solidFill>
                <a:ea typeface="Times New Roman" pitchFamily="18" charset="0"/>
                <a:cs typeface="Times New Roman" pitchFamily="18" charset="0"/>
              </a:rPr>
              <a:t>Щеглы, овсянки, чижи и чечётки питаются семенами сорных трав и кормятся на берёзах. В городе на кормушках их вряд ли увидишь. </a:t>
            </a:r>
            <a:endParaRPr lang="ru-RU" sz="2000" dirty="0">
              <a:solidFill>
                <a:srgbClr val="0070C0"/>
              </a:solidFill>
            </a:endParaRPr>
          </a:p>
        </p:txBody>
      </p:sp>
      <p:pic>
        <p:nvPicPr>
          <p:cNvPr id="4" name="photo_preview_image" descr="КУСТАРНИКИ И ПЛОДОВЫЕ ДЕРЕВЬЯ КУСТАРНИКИ И ПЛОДОВЫЕ ДЕРЕВЬЯ #133">
            <a:hlinkClick r:id="rId3"/>
          </p:cNvPr>
          <p:cNvPicPr/>
          <p:nvPr/>
        </p:nvPicPr>
        <p:blipFill>
          <a:blip r:embed="rId4" cstate="print"/>
          <a:srcRect/>
          <a:stretch>
            <a:fillRect/>
          </a:stretch>
        </p:blipFill>
        <p:spPr bwMode="auto">
          <a:xfrm>
            <a:off x="5940152" y="2060848"/>
            <a:ext cx="2736304" cy="187731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descr="http://zhurnal.lib.ru/img/c/chuksin_n_j/flammea/flm_18.jpg"/>
          <p:cNvPicPr>
            <a:picLocks noChangeAspect="1" noChangeArrowheads="1"/>
          </p:cNvPicPr>
          <p:nvPr/>
        </p:nvPicPr>
        <p:blipFill>
          <a:blip r:embed="rId5" cstate="print"/>
          <a:srcRect l="17637" t="40739" r="23532"/>
          <a:stretch>
            <a:fillRect/>
          </a:stretch>
        </p:blipFill>
        <p:spPr bwMode="auto">
          <a:xfrm>
            <a:off x="179512" y="2492896"/>
            <a:ext cx="2808312" cy="1872208"/>
          </a:xfrm>
          <a:prstGeom prst="ellipse">
            <a:avLst/>
          </a:prstGeom>
          <a:noFill/>
          <a:ln w="76200">
            <a:noFill/>
            <a:miter lim="800000"/>
            <a:headEnd/>
            <a:tailEnd/>
          </a:ln>
        </p:spPr>
      </p:pic>
      <p:sp>
        <p:nvSpPr>
          <p:cNvPr id="6" name="TextBox 5"/>
          <p:cNvSpPr txBox="1"/>
          <p:nvPr/>
        </p:nvSpPr>
        <p:spPr>
          <a:xfrm>
            <a:off x="899592" y="4293096"/>
            <a:ext cx="1512168"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sz="2000" b="1" dirty="0" smtClean="0">
                <a:solidFill>
                  <a:srgbClr val="C00000"/>
                </a:solidFill>
              </a:rPr>
              <a:t>Чечетка</a:t>
            </a:r>
            <a:endParaRPr lang="ru-RU" sz="2000" b="1" dirty="0">
              <a:solidFill>
                <a:srgbClr val="C00000"/>
              </a:solidFill>
            </a:endParaRPr>
          </a:p>
        </p:txBody>
      </p:sp>
      <p:pic>
        <p:nvPicPr>
          <p:cNvPr id="7" name="Picture 2" descr="F:\карпова\фото птицы\175.JPG"/>
          <p:cNvPicPr>
            <a:picLocks noChangeAspect="1" noChangeArrowheads="1"/>
          </p:cNvPicPr>
          <p:nvPr/>
        </p:nvPicPr>
        <p:blipFill>
          <a:blip r:embed="rId6" cstate="print"/>
          <a:srcRect l="19386" t="22961" r="18111" b="6262"/>
          <a:stretch>
            <a:fillRect/>
          </a:stretch>
        </p:blipFill>
        <p:spPr bwMode="auto">
          <a:xfrm>
            <a:off x="3203848" y="2348880"/>
            <a:ext cx="2520280" cy="1748766"/>
          </a:xfrm>
          <a:prstGeom prst="ellipse">
            <a:avLst/>
          </a:prstGeom>
          <a:noFill/>
          <a:ln w="76200">
            <a:noFill/>
          </a:ln>
        </p:spPr>
      </p:pic>
      <p:sp>
        <p:nvSpPr>
          <p:cNvPr id="8" name="TextBox 7"/>
          <p:cNvSpPr txBox="1"/>
          <p:nvPr/>
        </p:nvSpPr>
        <p:spPr>
          <a:xfrm>
            <a:off x="3779912" y="4149080"/>
            <a:ext cx="1008112"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b="1" dirty="0" smtClean="0">
                <a:solidFill>
                  <a:srgbClr val="C00000"/>
                </a:solidFill>
              </a:rPr>
              <a:t>Щегол</a:t>
            </a:r>
            <a:endParaRPr lang="ru-RU" b="1" dirty="0">
              <a:solidFill>
                <a:srgbClr val="C00000"/>
              </a:solidFill>
            </a:endParaRPr>
          </a:p>
        </p:txBody>
      </p:sp>
      <p:pic>
        <p:nvPicPr>
          <p:cNvPr id="9" name="Рисунок 8" descr="Учим биологию вместе School 18"/>
          <p:cNvPicPr/>
          <p:nvPr/>
        </p:nvPicPr>
        <p:blipFill>
          <a:blip r:embed="rId7" cstate="print"/>
          <a:srcRect/>
          <a:stretch>
            <a:fillRect/>
          </a:stretch>
        </p:blipFill>
        <p:spPr bwMode="auto">
          <a:xfrm>
            <a:off x="6012160" y="4221088"/>
            <a:ext cx="2643318" cy="2154803"/>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8"/>
              </p:ext>
            </p:extLst>
          </p:nvPr>
        </p:nvPicPr>
        <p:blipFill>
          <a:blip r:embed="rId9" cstate="print"/>
          <a:stretch>
            <a:fillRect/>
          </a:stretch>
        </p:blipFill>
        <p:spPr>
          <a:xfrm>
            <a:off x="4572000" y="5229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2000"/>
                                        <p:tgtEl>
                                          <p:spTgt spid="7"/>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par>
                          <p:cTn id="20" fill="hold">
                            <p:stCondLst>
                              <p:cond delay="8000"/>
                            </p:stCondLst>
                            <p:childTnLst>
                              <p:par>
                                <p:cTn id="21" presetID="8"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par>
                          <p:cTn id="24" fill="hold">
                            <p:stCondLst>
                              <p:cond delay="10000"/>
                            </p:stCondLst>
                            <p:childTnLst>
                              <p:par>
                                <p:cTn id="25" presetID="1" presetClass="mediacall" presetSubtype="0" fill="hold" nodeType="afterEffect">
                                  <p:stCondLst>
                                    <p:cond delay="0"/>
                                  </p:stCondLst>
                                  <p:childTnLst>
                                    <p:cmd type="call" cmd="playFrom(0.0)">
                                      <p:cBhvr>
                                        <p:cTn id="26" dur="52941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Желтоголовый королек [Николай Чуксин]"/>
          <p:cNvPicPr>
            <a:picLocks noChangeAspect="1" noChangeArrowheads="1"/>
          </p:cNvPicPr>
          <p:nvPr/>
        </p:nvPicPr>
        <p:blipFill>
          <a:blip r:embed="rId3" cstate="print"/>
          <a:srcRect t="23924" r="14274"/>
          <a:stretch>
            <a:fillRect/>
          </a:stretch>
        </p:blipFill>
        <p:spPr bwMode="auto">
          <a:xfrm>
            <a:off x="899592" y="2564904"/>
            <a:ext cx="3031072" cy="2017405"/>
          </a:xfrm>
          <a:prstGeom prst="ellipse">
            <a:avLst/>
          </a:prstGeom>
          <a:noFill/>
          <a:ln w="38100">
            <a:solidFill>
              <a:srgbClr val="0070C0"/>
            </a:solidFill>
            <a:miter lim="800000"/>
            <a:headEnd/>
            <a:tailEnd/>
          </a:ln>
        </p:spPr>
      </p:pic>
      <p:sp>
        <p:nvSpPr>
          <p:cNvPr id="7" name="TextBox 6"/>
          <p:cNvSpPr txBox="1"/>
          <p:nvPr/>
        </p:nvSpPr>
        <p:spPr>
          <a:xfrm>
            <a:off x="611560" y="404664"/>
            <a:ext cx="7704856"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indent="228600" eaLnBrk="0" fontAlgn="base" hangingPunct="0">
              <a:spcBef>
                <a:spcPct val="0"/>
              </a:spcBef>
              <a:spcAft>
                <a:spcPct val="0"/>
              </a:spcAft>
            </a:pPr>
            <a:r>
              <a:rPr lang="ru-RU" sz="2400" b="1" dirty="0" smtClean="0">
                <a:solidFill>
                  <a:schemeClr val="accent1">
                    <a:lumMod val="75000"/>
                  </a:schemeClr>
                </a:solidFill>
                <a:ea typeface="Times New Roman" pitchFamily="18" charset="0"/>
                <a:cs typeface="Times New Roman" pitchFamily="18" charset="0"/>
              </a:rPr>
              <a:t>Пищуха и королёк - строго насекомоядные птицы и переживают зиму, разыскивая зимующих насекомых под корой или среди хвоинок ели.</a:t>
            </a:r>
            <a:endParaRPr lang="ru-RU" sz="2000" dirty="0">
              <a:solidFill>
                <a:schemeClr val="accent1">
                  <a:lumMod val="75000"/>
                </a:schemeClr>
              </a:solidFill>
            </a:endParaRPr>
          </a:p>
        </p:txBody>
      </p:sp>
      <p:pic>
        <p:nvPicPr>
          <p:cNvPr id="8" name="Picture 2" descr="Пищуха бегает по стволу снизу вверх [Николай Чуксин]"/>
          <p:cNvPicPr>
            <a:picLocks noChangeAspect="1" noChangeArrowheads="1"/>
          </p:cNvPicPr>
          <p:nvPr/>
        </p:nvPicPr>
        <p:blipFill>
          <a:blip r:embed="rId4" cstate="print"/>
          <a:srcRect l="25542" r="27133"/>
          <a:stretch>
            <a:fillRect/>
          </a:stretch>
        </p:blipFill>
        <p:spPr bwMode="auto">
          <a:xfrm>
            <a:off x="5364088" y="1988840"/>
            <a:ext cx="2736304" cy="3097473"/>
          </a:xfrm>
          <a:prstGeom prst="ellipse">
            <a:avLst/>
          </a:prstGeom>
          <a:noFill/>
          <a:ln w="38100">
            <a:solidFill>
              <a:srgbClr val="0070C0"/>
            </a:solidFill>
            <a:miter lim="800000"/>
            <a:headEnd/>
            <a:tailEnd/>
          </a:ln>
        </p:spPr>
      </p:pic>
      <p:sp>
        <p:nvSpPr>
          <p:cNvPr id="9" name="Прямоугольник 8"/>
          <p:cNvSpPr/>
          <p:nvPr/>
        </p:nvSpPr>
        <p:spPr>
          <a:xfrm>
            <a:off x="5148064" y="4725144"/>
            <a:ext cx="1224136" cy="369332"/>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ru-RU" b="1" dirty="0" smtClean="0">
                <a:solidFill>
                  <a:srgbClr val="C00000"/>
                </a:solidFill>
              </a:rPr>
              <a:t>Пищуха</a:t>
            </a:r>
            <a:endParaRPr lang="ru-RU" b="1" dirty="0">
              <a:solidFill>
                <a:srgbClr val="C00000"/>
              </a:solidFill>
            </a:endParaRPr>
          </a:p>
        </p:txBody>
      </p:sp>
      <p:pic>
        <p:nvPicPr>
          <p:cNvPr id="3074" name="Picture 2" descr="F:\Новая папка\DSC07060рав.jpg"/>
          <p:cNvPicPr>
            <a:picLocks noChangeAspect="1" noChangeArrowheads="1"/>
          </p:cNvPicPr>
          <p:nvPr/>
        </p:nvPicPr>
        <p:blipFill>
          <a:blip r:embed="rId5" cstate="print"/>
          <a:srcRect/>
          <a:stretch>
            <a:fillRect/>
          </a:stretch>
        </p:blipFill>
        <p:spPr bwMode="auto">
          <a:xfrm>
            <a:off x="971600" y="4653136"/>
            <a:ext cx="2880320" cy="1878013"/>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555" name="Прямоугольник 2"/>
          <p:cNvPicPr>
            <a:picLocks noChangeArrowheads="1"/>
          </p:cNvPicPr>
          <p:nvPr/>
        </p:nvPicPr>
        <p:blipFill>
          <a:blip r:embed="rId6" cstate="print"/>
          <a:srcRect/>
          <a:stretch>
            <a:fillRect/>
          </a:stretch>
        </p:blipFill>
        <p:spPr bwMode="auto">
          <a:xfrm>
            <a:off x="971600" y="4509120"/>
            <a:ext cx="2664296" cy="448221"/>
          </a:xfrm>
          <a:prstGeom prst="ellipse">
            <a:avLst/>
          </a:prstGeom>
          <a:noFill/>
          <a:ln w="9525">
            <a:noFill/>
            <a:miter lim="800000"/>
            <a:headEnd/>
            <a:tailEnd/>
          </a:ln>
        </p:spPr>
      </p:pic>
      <p:pic>
        <p:nvPicPr>
          <p:cNvPr id="10"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7"/>
              </p:ext>
            </p:extLst>
          </p:nvPr>
        </p:nvPicPr>
        <p:blipFill>
          <a:blip r:embed="rId8" cstate="print"/>
          <a:stretch>
            <a:fillRect/>
          </a:stretch>
        </p:blipFill>
        <p:spPr>
          <a:xfrm>
            <a:off x="4419600" y="32766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8"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amond(in)">
                                      <p:cBhvr>
                                        <p:cTn id="10" dur="2000"/>
                                        <p:tgtEl>
                                          <p:spTgt spid="8"/>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par>
                                <p:cTn id="14" presetID="8" presetClass="entr" presetSubtype="16"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diamond(in)">
                                      <p:cBhvr>
                                        <p:cTn id="16" dur="2000"/>
                                        <p:tgtEl>
                                          <p:spTgt spid="3074"/>
                                        </p:tgtEl>
                                      </p:cBhvr>
                                    </p:animEffect>
                                  </p:childTnLst>
                                </p:cTn>
                              </p:par>
                              <p:par>
                                <p:cTn id="17" presetID="8" presetClass="entr" presetSubtype="16" fill="hold" nodeType="withEffect">
                                  <p:stCondLst>
                                    <p:cond delay="0"/>
                                  </p:stCondLst>
                                  <p:childTnLst>
                                    <p:set>
                                      <p:cBhvr>
                                        <p:cTn id="18" dur="1" fill="hold">
                                          <p:stCondLst>
                                            <p:cond delay="0"/>
                                          </p:stCondLst>
                                        </p:cTn>
                                        <p:tgtEl>
                                          <p:spTgt spid="23555"/>
                                        </p:tgtEl>
                                        <p:attrNameLst>
                                          <p:attrName>style.visibility</p:attrName>
                                        </p:attrNameLst>
                                      </p:cBhvr>
                                      <p:to>
                                        <p:strVal val="visible"/>
                                      </p:to>
                                    </p:set>
                                    <p:animEffect transition="in" filter="diamond(in)">
                                      <p:cBhvr>
                                        <p:cTn id="19" dur="2000"/>
                                        <p:tgtEl>
                                          <p:spTgt spid="23555"/>
                                        </p:tgtEl>
                                      </p:cBhvr>
                                    </p:animEffect>
                                  </p:childTnLst>
                                </p:cTn>
                              </p:par>
                            </p:childTnLst>
                          </p:cTn>
                        </p:par>
                        <p:par>
                          <p:cTn id="20" fill="hold">
                            <p:stCondLst>
                              <p:cond delay="2000"/>
                            </p:stCondLst>
                            <p:childTnLst>
                              <p:par>
                                <p:cTn id="21" presetID="1" presetClass="mediacall" presetSubtype="0" fill="hold" nodeType="afterEffect">
                                  <p:stCondLst>
                                    <p:cond delay="0"/>
                                  </p:stCondLst>
                                  <p:childTnLst>
                                    <p:cmd type="call" cmd="playFrom(0.0)">
                                      <p:cBhvr>
                                        <p:cTn id="22" dur="52941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7"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91880" y="764704"/>
            <a:ext cx="5652120"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indent="228600" eaLnBrk="0" fontAlgn="base" hangingPunct="0">
              <a:spcBef>
                <a:spcPct val="0"/>
              </a:spcBef>
              <a:spcAft>
                <a:spcPct val="0"/>
              </a:spcAft>
            </a:pPr>
            <a:r>
              <a:rPr lang="ru-RU" b="1" dirty="0" smtClean="0">
                <a:solidFill>
                  <a:schemeClr val="tx2">
                    <a:lumMod val="60000"/>
                    <a:lumOff val="40000"/>
                  </a:schemeClr>
                </a:solidFill>
                <a:ea typeface="Times New Roman" pitchFamily="18" charset="0"/>
                <a:cs typeface="Times New Roman" pitchFamily="18" charset="0"/>
              </a:rPr>
              <a:t>Дрозды и свиристели зимой питаются исключительно мягкими плодами деревьев и кустарников – рябина, боярышник, свидина и даже снежноягодник. Кормушки они не посещают, полностью завися от наличия ягод на ветвях (обрывая плоды рябины, мы тем самым сокращаем количество доступного для них корма, так что лучше рябину не заготавливать для зимней подкормки. Те, кто рябиной питается, скорее найдут её на дереве,  чем в кормушке) </a:t>
            </a:r>
            <a:endParaRPr lang="ru-RU" sz="1200" b="1" dirty="0" smtClean="0">
              <a:solidFill>
                <a:schemeClr val="tx2">
                  <a:lumMod val="60000"/>
                  <a:lumOff val="40000"/>
                </a:schemeClr>
              </a:solidFill>
              <a:cs typeface="Arial" pitchFamily="34" charset="0"/>
            </a:endParaRPr>
          </a:p>
        </p:txBody>
      </p:sp>
      <p:pic>
        <p:nvPicPr>
          <p:cNvPr id="3" name="Рисунок 2" descr="Изображение"/>
          <p:cNvPicPr/>
          <p:nvPr/>
        </p:nvPicPr>
        <p:blipFill>
          <a:blip r:embed="rId3" cstate="print"/>
          <a:srcRect/>
          <a:stretch>
            <a:fillRect/>
          </a:stretch>
        </p:blipFill>
        <p:spPr bwMode="auto">
          <a:xfrm>
            <a:off x="0" y="908720"/>
            <a:ext cx="2880320" cy="2088232"/>
          </a:xfrm>
          <a:prstGeom prst="ellipse">
            <a:avLst/>
          </a:prstGeom>
          <a:noFill/>
          <a:ln w="38100">
            <a:solidFill>
              <a:srgbClr val="0070C0"/>
            </a:solidFill>
            <a:miter lim="800000"/>
            <a:headEnd/>
            <a:tailEnd/>
          </a:ln>
        </p:spPr>
      </p:pic>
      <p:pic>
        <p:nvPicPr>
          <p:cNvPr id="4" name="Рисунок 3" descr="http://im2-tub-ru.yandex.net/i?id=39a08cf8fd37eed1a67fa430ab337dd6-61-144&amp;n=33&amp;h=190">
            <a:hlinkClick r:id="rId4"/>
          </p:cNvPr>
          <p:cNvPicPr/>
          <p:nvPr/>
        </p:nvPicPr>
        <p:blipFill>
          <a:blip r:embed="rId5" cstate="print"/>
          <a:srcRect/>
          <a:stretch>
            <a:fillRect/>
          </a:stretch>
        </p:blipFill>
        <p:spPr bwMode="auto">
          <a:xfrm>
            <a:off x="395536" y="2996952"/>
            <a:ext cx="2376264" cy="1728192"/>
          </a:xfrm>
          <a:prstGeom prst="ellipse">
            <a:avLst/>
          </a:prstGeom>
          <a:noFill/>
          <a:ln w="38100">
            <a:solidFill>
              <a:srgbClr val="0070C0"/>
            </a:solidFill>
            <a:miter lim="800000"/>
            <a:headEnd/>
            <a:tailEnd/>
          </a:ln>
        </p:spPr>
      </p:pic>
      <p:pic>
        <p:nvPicPr>
          <p:cNvPr id="5" name="Рисунок 4" descr="Муниципальное бюджетное учреждение &quot;Управление экологии города Чебоксары&quot; &quot; Снежноягодник белый"/>
          <p:cNvPicPr/>
          <p:nvPr/>
        </p:nvPicPr>
        <p:blipFill>
          <a:blip r:embed="rId6" cstate="print"/>
          <a:srcRect/>
          <a:stretch>
            <a:fillRect/>
          </a:stretch>
        </p:blipFill>
        <p:spPr bwMode="auto">
          <a:xfrm>
            <a:off x="755576" y="5085184"/>
            <a:ext cx="2088232" cy="1656184"/>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descr="Высокорослые ягодные кусты для сада"/>
          <p:cNvPicPr/>
          <p:nvPr/>
        </p:nvPicPr>
        <p:blipFill>
          <a:blip r:embed="rId7" cstate="print"/>
          <a:srcRect/>
          <a:stretch>
            <a:fillRect/>
          </a:stretch>
        </p:blipFill>
        <p:spPr bwMode="auto">
          <a:xfrm>
            <a:off x="3419872" y="5445224"/>
            <a:ext cx="2160240" cy="1412776"/>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Форум Друзей ( СТАРОВЕРЫ ) ЦЕЛИТЕЛЬНАЯ СИЛА ДЕРЕВЬЕВ"/>
          <p:cNvPicPr/>
          <p:nvPr/>
        </p:nvPicPr>
        <p:blipFill>
          <a:blip r:embed="rId8" cstate="print"/>
          <a:srcRect/>
          <a:stretch>
            <a:fillRect/>
          </a:stretch>
        </p:blipFill>
        <p:spPr bwMode="auto">
          <a:xfrm>
            <a:off x="3563888" y="3789040"/>
            <a:ext cx="2376264" cy="1470394"/>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Рисунок 7" descr="KAMOZIN Фотографии из альбома Зима Фото 118 Ольга Григорьева"/>
          <p:cNvPicPr/>
          <p:nvPr/>
        </p:nvPicPr>
        <p:blipFill>
          <a:blip r:embed="rId9" cstate="print"/>
          <a:srcRect/>
          <a:stretch>
            <a:fillRect/>
          </a:stretch>
        </p:blipFill>
        <p:spPr bwMode="auto">
          <a:xfrm>
            <a:off x="6516216" y="3573016"/>
            <a:ext cx="2196752" cy="1341093"/>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TextBox 8"/>
          <p:cNvSpPr txBox="1"/>
          <p:nvPr/>
        </p:nvSpPr>
        <p:spPr>
          <a:xfrm>
            <a:off x="1763688" y="188640"/>
            <a:ext cx="5256584" cy="58477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sz="3200" b="1" dirty="0" smtClean="0">
                <a:solidFill>
                  <a:srgbClr val="C00000"/>
                </a:solidFill>
                <a:latin typeface="+mj-lt"/>
              </a:rPr>
              <a:t>Деревья - кормушки</a:t>
            </a:r>
            <a:endParaRPr lang="ru-RU" sz="3200" b="1" dirty="0">
              <a:solidFill>
                <a:srgbClr val="C00000"/>
              </a:solidFill>
              <a:latin typeface="+mj-lt"/>
            </a:endParaRPr>
          </a:p>
        </p:txBody>
      </p:sp>
      <p:sp>
        <p:nvSpPr>
          <p:cNvPr id="10" name="Прямоугольник 9"/>
          <p:cNvSpPr/>
          <p:nvPr/>
        </p:nvSpPr>
        <p:spPr>
          <a:xfrm rot="10800000" flipV="1">
            <a:off x="4499992" y="5088450"/>
            <a:ext cx="108012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ru-RU" b="1" dirty="0" smtClean="0">
                <a:solidFill>
                  <a:schemeClr val="tx2">
                    <a:lumMod val="60000"/>
                    <a:lumOff val="40000"/>
                  </a:schemeClr>
                </a:solidFill>
                <a:ea typeface="Times New Roman" pitchFamily="18" charset="0"/>
                <a:cs typeface="Times New Roman" pitchFamily="18" charset="0"/>
              </a:rPr>
              <a:t>рябина</a:t>
            </a:r>
            <a:endParaRPr lang="ru-RU" dirty="0"/>
          </a:p>
        </p:txBody>
      </p:sp>
      <p:sp>
        <p:nvSpPr>
          <p:cNvPr id="11" name="TextBox 10"/>
          <p:cNvSpPr txBox="1"/>
          <p:nvPr/>
        </p:nvSpPr>
        <p:spPr>
          <a:xfrm>
            <a:off x="7020272" y="4653136"/>
            <a:ext cx="1008112"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b="1" dirty="0" smtClean="0">
                <a:solidFill>
                  <a:schemeClr val="tx2">
                    <a:lumMod val="60000"/>
                    <a:lumOff val="40000"/>
                  </a:schemeClr>
                </a:solidFill>
              </a:rPr>
              <a:t>Арония</a:t>
            </a:r>
            <a:endParaRPr lang="ru-RU" b="1" dirty="0">
              <a:solidFill>
                <a:schemeClr val="tx2">
                  <a:lumMod val="60000"/>
                  <a:lumOff val="40000"/>
                </a:schemeClr>
              </a:solidFill>
            </a:endParaRPr>
          </a:p>
        </p:txBody>
      </p:sp>
      <p:sp>
        <p:nvSpPr>
          <p:cNvPr id="12" name="TextBox 11"/>
          <p:cNvSpPr txBox="1"/>
          <p:nvPr/>
        </p:nvSpPr>
        <p:spPr>
          <a:xfrm>
            <a:off x="0" y="6381328"/>
            <a:ext cx="1763688"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b="1" dirty="0" smtClean="0">
                <a:solidFill>
                  <a:schemeClr val="tx2">
                    <a:lumMod val="60000"/>
                    <a:lumOff val="40000"/>
                  </a:schemeClr>
                </a:solidFill>
              </a:rPr>
              <a:t>Снежноягодник</a:t>
            </a:r>
            <a:endParaRPr lang="ru-RU" sz="1600" b="1" dirty="0">
              <a:solidFill>
                <a:schemeClr val="tx2">
                  <a:lumMod val="60000"/>
                  <a:lumOff val="40000"/>
                </a:schemeClr>
              </a:solidFill>
            </a:endParaRPr>
          </a:p>
        </p:txBody>
      </p:sp>
      <p:sp>
        <p:nvSpPr>
          <p:cNvPr id="13" name="TextBox 12"/>
          <p:cNvSpPr txBox="1"/>
          <p:nvPr/>
        </p:nvSpPr>
        <p:spPr>
          <a:xfrm>
            <a:off x="3779912" y="6381328"/>
            <a:ext cx="1008112"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b="1" dirty="0" smtClean="0">
                <a:solidFill>
                  <a:schemeClr val="tx2">
                    <a:lumMod val="60000"/>
                    <a:lumOff val="40000"/>
                  </a:schemeClr>
                </a:solidFill>
              </a:rPr>
              <a:t>Барбарис</a:t>
            </a:r>
            <a:endParaRPr lang="ru-RU" sz="1600" b="1" dirty="0">
              <a:solidFill>
                <a:schemeClr val="tx2">
                  <a:lumMod val="60000"/>
                  <a:lumOff val="40000"/>
                </a:schemeClr>
              </a:solidFill>
            </a:endParaRPr>
          </a:p>
        </p:txBody>
      </p:sp>
      <p:sp>
        <p:nvSpPr>
          <p:cNvPr id="14" name="TextBox 13"/>
          <p:cNvSpPr txBox="1"/>
          <p:nvPr/>
        </p:nvSpPr>
        <p:spPr>
          <a:xfrm>
            <a:off x="1619672" y="2564904"/>
            <a:ext cx="1080120"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400" b="1" dirty="0" smtClean="0">
                <a:solidFill>
                  <a:schemeClr val="tx2">
                    <a:lumMod val="60000"/>
                    <a:lumOff val="40000"/>
                  </a:schemeClr>
                </a:solidFill>
              </a:rPr>
              <a:t>Свиристель</a:t>
            </a:r>
            <a:endParaRPr lang="ru-RU" sz="1400" b="1" dirty="0">
              <a:solidFill>
                <a:schemeClr val="tx2">
                  <a:lumMod val="60000"/>
                  <a:lumOff val="40000"/>
                </a:schemeClr>
              </a:solidFill>
            </a:endParaRPr>
          </a:p>
        </p:txBody>
      </p:sp>
      <p:sp>
        <p:nvSpPr>
          <p:cNvPr id="15" name="TextBox 14"/>
          <p:cNvSpPr txBox="1"/>
          <p:nvPr/>
        </p:nvSpPr>
        <p:spPr>
          <a:xfrm>
            <a:off x="899592" y="4725144"/>
            <a:ext cx="1080120"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400" b="1" dirty="0" smtClean="0">
                <a:solidFill>
                  <a:schemeClr val="tx2">
                    <a:lumMod val="60000"/>
                    <a:lumOff val="40000"/>
                  </a:schemeClr>
                </a:solidFill>
              </a:rPr>
              <a:t>Снегирь</a:t>
            </a:r>
            <a:endParaRPr lang="ru-RU" sz="1400" b="1" dirty="0">
              <a:solidFill>
                <a:schemeClr val="tx2">
                  <a:lumMod val="60000"/>
                  <a:lumOff val="40000"/>
                </a:schemeClr>
              </a:solidFill>
            </a:endParaRPr>
          </a:p>
        </p:txBody>
      </p:sp>
      <p:pic>
        <p:nvPicPr>
          <p:cNvPr id="16" name="Рисунок 15" descr="Зеленая аптека Болотова. Травник &quot;Болотова&quot; - О. Лечение травами на букву - О. Облепиха крушиновидная, омела белая, очиток едкий"/>
          <p:cNvPicPr/>
          <p:nvPr/>
        </p:nvPicPr>
        <p:blipFill>
          <a:blip r:embed="rId10" cstate="print"/>
          <a:srcRect/>
          <a:stretch>
            <a:fillRect/>
          </a:stretch>
        </p:blipFill>
        <p:spPr bwMode="auto">
          <a:xfrm>
            <a:off x="6012160" y="5157192"/>
            <a:ext cx="2016224" cy="1268760"/>
          </a:xfrm>
          <a:prstGeom prst="ellipse">
            <a:avLst/>
          </a:prstGeom>
          <a:ln w="63500" cap="rnd">
            <a:solidFill>
              <a:srgbClr val="0070C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7" name="TextBox 16"/>
          <p:cNvSpPr txBox="1"/>
          <p:nvPr/>
        </p:nvSpPr>
        <p:spPr>
          <a:xfrm>
            <a:off x="6084168" y="6237312"/>
            <a:ext cx="1152128" cy="33855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600" b="1" dirty="0" smtClean="0">
                <a:solidFill>
                  <a:srgbClr val="0070C0"/>
                </a:solidFill>
              </a:rPr>
              <a:t>Облепиха</a:t>
            </a:r>
            <a:endParaRPr lang="ru-RU" sz="1600" b="1" dirty="0">
              <a:solidFill>
                <a:srgbClr val="0070C0"/>
              </a:solidFill>
            </a:endParaRPr>
          </a:p>
        </p:txBody>
      </p:sp>
      <p:pic>
        <p:nvPicPr>
          <p:cNvPr id="18"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11"/>
              </p:ext>
            </p:extLst>
          </p:nvPr>
        </p:nvPicPr>
        <p:blipFill>
          <a:blip r:embed="rId12" cstate="print"/>
          <a:stretch>
            <a:fillRect/>
          </a:stretch>
        </p:blipFill>
        <p:spPr>
          <a:xfrm>
            <a:off x="3131840" y="378904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8"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par>
                                <p:cTn id="17" presetID="8" presetClass="entr" presetSubtype="1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2000"/>
                                        <p:tgtEl>
                                          <p:spTgt spid="10"/>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amond(in)">
                                      <p:cBhvr>
                                        <p:cTn id="28" dur="2000"/>
                                        <p:tgtEl>
                                          <p:spTgt spid="11"/>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amond(in)">
                                      <p:cBhvr>
                                        <p:cTn id="31" dur="2000"/>
                                        <p:tgtEl>
                                          <p:spTgt spid="13"/>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in)">
                                      <p:cBhvr>
                                        <p:cTn id="34" dur="2000"/>
                                        <p:tgtEl>
                                          <p:spTgt spid="14"/>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amond(in)">
                                      <p:cBhvr>
                                        <p:cTn id="37" dur="2000"/>
                                        <p:tgtEl>
                                          <p:spTgt spid="15"/>
                                        </p:tgtEl>
                                      </p:cBhvr>
                                    </p:animEffect>
                                  </p:childTnLst>
                                </p:cTn>
                              </p:par>
                              <p:par>
                                <p:cTn id="38" presetID="8" presetClass="entr" presetSubtype="16"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amond(in)">
                                      <p:cBhvr>
                                        <p:cTn id="40" dur="2000"/>
                                        <p:tgtEl>
                                          <p:spTgt spid="16"/>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diamond(in)">
                                      <p:cBhvr>
                                        <p:cTn id="43" dur="2000"/>
                                        <p:tgtEl>
                                          <p:spTgt spid="17"/>
                                        </p:tgtEl>
                                      </p:cBhvr>
                                    </p:animEffect>
                                  </p:childTnLst>
                                </p:cTn>
                              </p:par>
                            </p:childTnLst>
                          </p:cTn>
                        </p:par>
                        <p:par>
                          <p:cTn id="44" fill="hold">
                            <p:stCondLst>
                              <p:cond delay="2000"/>
                            </p:stCondLst>
                            <p:childTnLst>
                              <p:par>
                                <p:cTn id="45" presetID="1" presetClass="mediacall" presetSubtype="0" fill="hold" nodeType="afterEffect">
                                  <p:stCondLst>
                                    <p:cond delay="0"/>
                                  </p:stCondLst>
                                  <p:childTnLst>
                                    <p:cmd type="call" cmd="playFrom(0.0)">
                                      <p:cBhvr>
                                        <p:cTn id="46" dur="529416"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7"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childTnLst>
        </p:cTn>
      </p:par>
    </p:tnLst>
    <p:bldLst>
      <p:bldP spid="2" grpId="0" animBg="1"/>
      <p:bldP spid="9" grpId="0" animBg="1"/>
      <p:bldP spid="10" grpId="0" animBg="1"/>
      <p:bldP spid="11" grpId="0" animBg="1"/>
      <p:bldP spid="13" grpId="0" animBg="1"/>
      <p:bldP spid="14" grpId="0" animBg="1"/>
      <p:bldP spid="15"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писанный звук">
            <a:hlinkClick r:id="" action="ppaction://media"/>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rcRect/>
          <a:stretch>
            <a:fillRect/>
          </a:stretch>
        </p:blipFill>
        <p:spPr bwMode="auto">
          <a:xfrm>
            <a:off x="7740650" y="476250"/>
            <a:ext cx="609600" cy="609600"/>
          </a:xfrm>
          <a:prstGeom prst="rect">
            <a:avLst/>
          </a:prstGeom>
          <a:noFill/>
          <a:ln w="9525">
            <a:noFill/>
            <a:miter lim="800000"/>
            <a:headEnd/>
            <a:tailEnd/>
          </a:ln>
        </p:spPr>
      </p:pic>
      <p:sp>
        <p:nvSpPr>
          <p:cNvPr id="3" name="Прямоугольник 2"/>
          <p:cNvSpPr/>
          <p:nvPr/>
        </p:nvSpPr>
        <p:spPr>
          <a:xfrm>
            <a:off x="251520" y="692696"/>
            <a:ext cx="8640960"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2000" b="1" dirty="0" smtClean="0">
                <a:solidFill>
                  <a:schemeClr val="accent1">
                    <a:lumMod val="75000"/>
                  </a:schemeClr>
                </a:solidFill>
              </a:rPr>
              <a:t>Шишки служат основой зимнего рациона дятлов и клестов. Сойки с осени делают запасы желудей, пряча их в укромных местах. Зимой припрятанное пропитание служит хорошим подспорьем. </a:t>
            </a:r>
          </a:p>
        </p:txBody>
      </p:sp>
      <p:pic>
        <p:nvPicPr>
          <p:cNvPr id="4" name="Picture 2" descr="http://www.barbariki.ru/images/beak/4.jpg"/>
          <p:cNvPicPr>
            <a:picLocks noChangeAspect="1" noChangeArrowheads="1"/>
          </p:cNvPicPr>
          <p:nvPr/>
        </p:nvPicPr>
        <p:blipFill>
          <a:blip r:embed="rId6" cstate="print"/>
          <a:srcRect/>
          <a:stretch>
            <a:fillRect/>
          </a:stretch>
        </p:blipFill>
        <p:spPr bwMode="auto">
          <a:xfrm>
            <a:off x="179513" y="2636912"/>
            <a:ext cx="3744416" cy="2588041"/>
          </a:xfrm>
          <a:prstGeom prst="rect">
            <a:avLst/>
          </a:prstGeom>
          <a:noFill/>
          <a:ln w="9525">
            <a:noFill/>
            <a:miter lim="800000"/>
            <a:headEnd/>
            <a:tailEnd/>
          </a:ln>
        </p:spPr>
      </p:pic>
      <p:sp>
        <p:nvSpPr>
          <p:cNvPr id="5" name="TextBox 4"/>
          <p:cNvSpPr txBox="1"/>
          <p:nvPr/>
        </p:nvSpPr>
        <p:spPr>
          <a:xfrm>
            <a:off x="1331640" y="5157192"/>
            <a:ext cx="2016224"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sz="2000" b="1" dirty="0" smtClean="0">
                <a:solidFill>
                  <a:schemeClr val="accent1"/>
                </a:solidFill>
              </a:rPr>
              <a:t>Клесты</a:t>
            </a:r>
            <a:endParaRPr lang="ru-RU" sz="2000" b="1" dirty="0">
              <a:solidFill>
                <a:schemeClr val="accent1"/>
              </a:solidFill>
            </a:endParaRPr>
          </a:p>
        </p:txBody>
      </p:sp>
      <p:pic>
        <p:nvPicPr>
          <p:cNvPr id="6" name="Picture 2" descr="http://img-fotki.yandex.ru/get/6000/ekoasio.3/0_4ee20_765b665f_L"/>
          <p:cNvPicPr>
            <a:picLocks noChangeAspect="1" noChangeArrowheads="1"/>
          </p:cNvPicPr>
          <p:nvPr/>
        </p:nvPicPr>
        <p:blipFill>
          <a:blip r:embed="rId7" r:link="rId8" cstate="print"/>
          <a:srcRect t="15943"/>
          <a:stretch>
            <a:fillRect/>
          </a:stretch>
        </p:blipFill>
        <p:spPr bwMode="auto">
          <a:xfrm>
            <a:off x="5004048" y="2564904"/>
            <a:ext cx="2388775" cy="2788345"/>
          </a:xfrm>
          <a:prstGeom prst="ellipse">
            <a:avLst/>
          </a:prstGeom>
          <a:noFill/>
          <a:ln w="76200">
            <a:solidFill>
              <a:srgbClr val="7030A0"/>
            </a:solidFill>
            <a:miter lim="800000"/>
            <a:headEnd/>
            <a:tailEnd/>
          </a:ln>
        </p:spPr>
      </p:pic>
      <p:sp>
        <p:nvSpPr>
          <p:cNvPr id="7" name="TextBox 6"/>
          <p:cNvSpPr txBox="1"/>
          <p:nvPr/>
        </p:nvSpPr>
        <p:spPr>
          <a:xfrm>
            <a:off x="5724128" y="5157192"/>
            <a:ext cx="1008112"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b="1" dirty="0" smtClean="0">
                <a:solidFill>
                  <a:srgbClr val="0070C0"/>
                </a:solidFill>
              </a:rPr>
              <a:t>Дятел</a:t>
            </a:r>
            <a:endParaRPr lang="ru-RU" b="1" dirty="0">
              <a:solidFill>
                <a:srgbClr val="0070C0"/>
              </a:solidFill>
            </a:endParaRPr>
          </a:p>
        </p:txBody>
      </p:sp>
      <p:pic>
        <p:nvPicPr>
          <p:cNvPr id="8" name="Zvuki-prirody-dlya-detey---Pesnya-ptic-Pticy-goroda(muzbaron.com).mp3">
            <a:hlinkClick r:id="" action="ppaction://media"/>
          </p:cNvPr>
          <p:cNvPicPr>
            <a:picLocks noChangeAspect="1"/>
          </p:cNvPicPr>
          <p:nvPr>
            <a:audioFile r:link="rId2"/>
            <p:extLst>
              <p:ext uri="{DAA4B4D4-6D71-4841-9C94-3DE7FCFB9230}">
                <p14:media xmlns="" xmlns:p14="http://schemas.microsoft.com/office/powerpoint/2010/main" r:link="rId9"/>
              </p:ext>
            </p:extLst>
          </p:nvPr>
        </p:nvPicPr>
        <p:blipFill>
          <a:blip r:embed="rId10" cstate="print"/>
          <a:stretch>
            <a:fillRect/>
          </a:stretch>
        </p:blipFill>
        <p:spPr>
          <a:xfrm>
            <a:off x="4788024" y="321297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par>
                                <p:cTn id="12" presetID="8" presetClass="entr" presetSubtype="16"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2000"/>
                                        <p:tgtEl>
                                          <p:spTgt spid="6"/>
                                        </p:tgtEl>
                                      </p:cBhvr>
                                    </p:animEffect>
                                  </p:childTnLst>
                                </p:cTn>
                              </p:par>
                            </p:childTnLst>
                          </p:cTn>
                        </p:par>
                        <p:par>
                          <p:cTn id="15" fill="hold">
                            <p:stCondLst>
                              <p:cond delay="4000"/>
                            </p:stCondLst>
                            <p:childTnLst>
                              <p:par>
                                <p:cTn id="16" presetID="8"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par>
                          <p:cTn id="19" fill="hold">
                            <p:stCondLst>
                              <p:cond delay="6000"/>
                            </p:stCondLst>
                            <p:childTnLst>
                              <p:par>
                                <p:cTn id="20" presetID="1" presetClass="mediacall" presetSubtype="0" fill="hold" nodeType="afterEffect">
                                  <p:stCondLst>
                                    <p:cond delay="0"/>
                                  </p:stCondLst>
                                  <p:childTnLst>
                                    <p:cmd type="call" cmd="playFrom(0.0)">
                                      <p:cBhvr>
                                        <p:cTn id="21" dur="52941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2" fill="hold" display="0">
                  <p:stCondLst>
                    <p:cond delay="indefinite"/>
                  </p:stCondLst>
                  <p:endCondLst>
                    <p:cond evt="onStopAudio" delay="0">
                      <p:tgtEl>
                        <p:sldTgt/>
                      </p:tgtEl>
                    </p:cond>
                  </p:endCondLst>
                </p:cTn>
                <p:tgtEl>
                  <p:spTgt spid="2"/>
                </p:tgtEl>
              </p:cMediaNode>
            </p:audio>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3" grpId="0" animBg="1"/>
      <p:bldP spid="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forest.geoman.ru/forest/item/f00/s02/e0002646/pic/000001.jpg"/>
          <p:cNvPicPr>
            <a:picLocks noChangeAspect="1" noChangeArrowheads="1"/>
          </p:cNvPicPr>
          <p:nvPr/>
        </p:nvPicPr>
        <p:blipFill>
          <a:blip r:embed="rId3" cstate="print"/>
          <a:srcRect/>
          <a:stretch>
            <a:fillRect/>
          </a:stretch>
        </p:blipFill>
        <p:spPr bwMode="auto">
          <a:xfrm>
            <a:off x="5652120" y="1340768"/>
            <a:ext cx="1791307" cy="2632772"/>
          </a:xfrm>
          <a:prstGeom prst="rect">
            <a:avLst/>
          </a:prstGeom>
          <a:noFill/>
          <a:ln w="9525">
            <a:noFill/>
            <a:miter lim="800000"/>
            <a:headEnd/>
            <a:tailEnd/>
          </a:ln>
        </p:spPr>
      </p:pic>
      <p:pic>
        <p:nvPicPr>
          <p:cNvPr id="3" name="Picture 2" descr="http://kakadu.509.com1.ru/zooclub/birds/426.jpg"/>
          <p:cNvPicPr>
            <a:picLocks noChangeAspect="1" noChangeArrowheads="1"/>
          </p:cNvPicPr>
          <p:nvPr/>
        </p:nvPicPr>
        <p:blipFill>
          <a:blip r:embed="rId4" cstate="print"/>
          <a:srcRect/>
          <a:stretch>
            <a:fillRect/>
          </a:stretch>
        </p:blipFill>
        <p:spPr bwMode="auto">
          <a:xfrm>
            <a:off x="539552" y="1625309"/>
            <a:ext cx="2160240" cy="2388932"/>
          </a:xfrm>
          <a:prstGeom prst="rect">
            <a:avLst/>
          </a:prstGeom>
          <a:noFill/>
          <a:ln w="9525">
            <a:noFill/>
            <a:miter lim="800000"/>
            <a:headEnd/>
            <a:tailEnd/>
          </a:ln>
        </p:spPr>
      </p:pic>
      <p:pic>
        <p:nvPicPr>
          <p:cNvPr id="4" name="Прямоугольник 2"/>
          <p:cNvPicPr>
            <a:picLocks noChangeArrowheads="1"/>
          </p:cNvPicPr>
          <p:nvPr/>
        </p:nvPicPr>
        <p:blipFill>
          <a:blip r:embed="rId5" cstate="print"/>
          <a:srcRect/>
          <a:stretch>
            <a:fillRect/>
          </a:stretch>
        </p:blipFill>
        <p:spPr bwMode="auto">
          <a:xfrm>
            <a:off x="539552" y="4221089"/>
            <a:ext cx="2808312" cy="360040"/>
          </a:xfrm>
          <a:prstGeom prst="rect">
            <a:avLst/>
          </a:prstGeom>
          <a:ln/>
        </p:spPr>
        <p:style>
          <a:lnRef idx="2">
            <a:schemeClr val="accent5"/>
          </a:lnRef>
          <a:fillRef idx="1">
            <a:schemeClr val="lt1"/>
          </a:fillRef>
          <a:effectRef idx="0">
            <a:schemeClr val="accent5"/>
          </a:effectRef>
          <a:fontRef idx="minor">
            <a:schemeClr val="dk1"/>
          </a:fontRef>
        </p:style>
      </p:pic>
      <p:pic>
        <p:nvPicPr>
          <p:cNvPr id="5" name="Прямоугольник 4"/>
          <p:cNvPicPr>
            <a:picLocks noChangeArrowheads="1"/>
          </p:cNvPicPr>
          <p:nvPr/>
        </p:nvPicPr>
        <p:blipFill>
          <a:blip r:embed="rId6" cstate="print"/>
          <a:srcRect/>
          <a:stretch>
            <a:fillRect/>
          </a:stretch>
        </p:blipFill>
        <p:spPr bwMode="auto">
          <a:xfrm>
            <a:off x="5724128" y="4293096"/>
            <a:ext cx="2016224" cy="360040"/>
          </a:xfrm>
          <a:prstGeom prst="rect">
            <a:avLst/>
          </a:prstGeom>
          <a:ln/>
        </p:spPr>
        <p:style>
          <a:lnRef idx="2">
            <a:schemeClr val="accent5"/>
          </a:lnRef>
          <a:fillRef idx="1">
            <a:schemeClr val="lt1"/>
          </a:fillRef>
          <a:effectRef idx="0">
            <a:schemeClr val="accent5"/>
          </a:effectRef>
          <a:fontRef idx="minor">
            <a:schemeClr val="dk1"/>
          </a:fontRef>
        </p:style>
      </p:pic>
      <p:sp>
        <p:nvSpPr>
          <p:cNvPr id="6" name="TextBox 5"/>
          <p:cNvSpPr txBox="1"/>
          <p:nvPr/>
        </p:nvSpPr>
        <p:spPr>
          <a:xfrm flipV="1">
            <a:off x="899592" y="188640"/>
            <a:ext cx="8244408" cy="76944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endParaRPr lang="ru-RU" sz="4400" dirty="0"/>
          </a:p>
        </p:txBody>
      </p:sp>
      <p:sp>
        <p:nvSpPr>
          <p:cNvPr id="7" name="Прямоугольник 6"/>
          <p:cNvSpPr/>
          <p:nvPr/>
        </p:nvSpPr>
        <p:spPr>
          <a:xfrm>
            <a:off x="971600" y="0"/>
            <a:ext cx="7920880" cy="830997"/>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r>
              <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4. Подкормка крайне нежелательна</a:t>
            </a:r>
            <a:endParaRPr lang="ru-RU"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8" name="TextBox 7"/>
          <p:cNvSpPr txBox="1"/>
          <p:nvPr/>
        </p:nvSpPr>
        <p:spPr>
          <a:xfrm>
            <a:off x="251520" y="5301208"/>
            <a:ext cx="8496944" cy="101566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000" b="1" dirty="0" smtClean="0">
                <a:solidFill>
                  <a:schemeClr val="accent1">
                    <a:lumMod val="75000"/>
                  </a:schemeClr>
                </a:solidFill>
              </a:rPr>
              <a:t>Подкармливая ворон, вы увеличиваете их численность и, соответственно, сокращаете численность других пернатых – славок, соловьёв, пеночек, зябликов, зеленушек,  так как они разоряют их птичьи гнезда </a:t>
            </a:r>
            <a:endParaRPr lang="ru-RU" sz="2000" b="1" dirty="0">
              <a:solidFill>
                <a:schemeClr val="accent1">
                  <a:lumMod val="75000"/>
                </a:schemeClr>
              </a:solidFill>
            </a:endParaRPr>
          </a:p>
        </p:txBody>
      </p:sp>
      <p:pic>
        <p:nvPicPr>
          <p:cNvPr id="9"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7"/>
              </p:ext>
            </p:extLst>
          </p:nvPr>
        </p:nvPicPr>
        <p:blipFill>
          <a:blip r:embed="rId8"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par>
                                <p:cTn id="8" presetID="2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edge">
                                      <p:cBhvr>
                                        <p:cTn id="10" dur="2000"/>
                                        <p:tgtEl>
                                          <p:spTgt spid="2"/>
                                        </p:tgtEl>
                                      </p:cBhvr>
                                    </p:animEffect>
                                  </p:childTnLst>
                                </p:cTn>
                              </p:par>
                            </p:childTnLst>
                          </p:cTn>
                        </p:par>
                        <p:par>
                          <p:cTn id="11" fill="hold">
                            <p:stCondLst>
                              <p:cond delay="2000"/>
                            </p:stCondLst>
                            <p:childTnLst>
                              <p:par>
                                <p:cTn id="12" presetID="1" presetClass="mediacall" presetSubtype="0" fill="hold" nodeType="afterEffect">
                                  <p:stCondLst>
                                    <p:cond delay="0"/>
                                  </p:stCondLst>
                                  <p:childTnLst>
                                    <p:cmd type="call" cmd="playFrom(0.0)">
                                      <p:cBhvr>
                                        <p:cTn id="13" dur="52941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51520" y="1772817"/>
            <a:ext cx="8496944" cy="475252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lvl="0"/>
            <a:r>
              <a:rPr kumimoji="0" lang="ru-RU" sz="32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lang="ru-RU" sz="5400" b="1" dirty="0" smtClean="0">
              <a:solidFill>
                <a:schemeClr val="bg1"/>
              </a:solidFill>
              <a:latin typeface="Arial" pitchFamily="34" charset="0"/>
              <a:cs typeface="Arial" pitchFamily="34" charset="0"/>
            </a:endParaRPr>
          </a:p>
          <a:p>
            <a:r>
              <a:rPr lang="ru-RU" b="1" dirty="0" smtClean="0">
                <a:solidFill>
                  <a:schemeClr val="accent1">
                    <a:lumMod val="75000"/>
                  </a:schemeClr>
                </a:solidFill>
              </a:rPr>
              <a:t>        </a:t>
            </a:r>
            <a:r>
              <a:rPr lang="ru-RU" sz="2400" b="1" dirty="0" smtClean="0">
                <a:solidFill>
                  <a:srgbClr val="FF0000"/>
                </a:solidFill>
              </a:rPr>
              <a:t>При кормлении</a:t>
            </a:r>
            <a:r>
              <a:rPr lang="ru-RU" sz="2000" b="1" dirty="0" smtClean="0">
                <a:solidFill>
                  <a:schemeClr val="accent1">
                    <a:lumMod val="75000"/>
                  </a:schemeClr>
                </a:solidFill>
              </a:rPr>
              <a:t>, птицы весь дневной рацион получают только из кормушки, </a:t>
            </a:r>
            <a:r>
              <a:rPr lang="ru-RU" sz="2800" b="1" dirty="0" smtClean="0">
                <a:solidFill>
                  <a:srgbClr val="FF0000"/>
                </a:solidFill>
              </a:rPr>
              <a:t>а при подкормке - </a:t>
            </a:r>
            <a:r>
              <a:rPr lang="ru-RU" sz="2000" b="1" dirty="0" smtClean="0">
                <a:solidFill>
                  <a:schemeClr val="accent1">
                    <a:lumMod val="75000"/>
                  </a:schemeClr>
                </a:solidFill>
              </a:rPr>
              <a:t> лишь часть необходимой пищи получают от человека, и вынуждены остальную часть своего рациона находить в природе.</a:t>
            </a:r>
          </a:p>
          <a:p>
            <a:r>
              <a:rPr lang="ru-RU" sz="2000" b="1" dirty="0" smtClean="0">
                <a:solidFill>
                  <a:schemeClr val="accent1">
                    <a:lumMod val="75000"/>
                  </a:schemeClr>
                </a:solidFill>
              </a:rPr>
              <a:t>          В природе рацион птиц очень разнообразен. Перемещаясь по лесу, стайки синиц проверяют трещины коры в поисках зимующих насекомых, их личинок и куколок, подбирают семена различных растений, а на кормушке поедают исключительно семечки и сало. И при постоянном наличии семечек в кормушке синицы попросту перестают искать другую пищу.</a:t>
            </a:r>
          </a:p>
          <a:p>
            <a:r>
              <a:rPr lang="ru-RU" sz="2000" b="1" dirty="0" smtClean="0">
                <a:solidFill>
                  <a:schemeClr val="accent1">
                    <a:lumMod val="75000"/>
                  </a:schemeClr>
                </a:solidFill>
              </a:rPr>
              <a:t>Переизбыток жиров приводит к заболеванию печени и скорой смерти птицы. </a:t>
            </a:r>
            <a:r>
              <a:rPr lang="ru-RU" sz="2000" b="1" dirty="0" smtClean="0">
                <a:solidFill>
                  <a:srgbClr val="C00000"/>
                </a:solidFill>
              </a:rPr>
              <a:t>Получается, что вместо пользы мы можем нанести птицам непоправимый вред. </a:t>
            </a:r>
          </a:p>
        </p:txBody>
      </p:sp>
      <p:sp>
        <p:nvSpPr>
          <p:cNvPr id="3" name="Прямоугольник 2"/>
          <p:cNvSpPr/>
          <p:nvPr/>
        </p:nvSpPr>
        <p:spPr>
          <a:xfrm>
            <a:off x="971600" y="332657"/>
            <a:ext cx="5886400" cy="369332"/>
          </a:xfrm>
          <a:prstGeom prst="rect">
            <a:avLst/>
          </a:prstGeom>
        </p:spPr>
        <p:txBody>
          <a:bodyPr wrap="square">
            <a:spAutoFit/>
          </a:bodyPr>
          <a:lstStyle/>
          <a:p>
            <a:r>
              <a:rPr lang="ru-RU" b="1" dirty="0" smtClean="0">
                <a:solidFill>
                  <a:schemeClr val="bg1"/>
                </a:solidFill>
                <a:latin typeface="Calibri" pitchFamily="34" charset="0"/>
                <a:ea typeface="Times New Roman" pitchFamily="18" charset="0"/>
                <a:cs typeface="Times New Roman" pitchFamily="18" charset="0"/>
              </a:rPr>
              <a:t>Птиц нельзя кормить, можно лишь подкармливать!</a:t>
            </a:r>
            <a:endParaRPr lang="ru-RU" dirty="0"/>
          </a:p>
        </p:txBody>
      </p:sp>
      <p:sp>
        <p:nvSpPr>
          <p:cNvPr id="5" name="Прямоугольник 4"/>
          <p:cNvSpPr/>
          <p:nvPr/>
        </p:nvSpPr>
        <p:spPr>
          <a:xfrm>
            <a:off x="179512" y="260648"/>
            <a:ext cx="8964488" cy="1077218"/>
          </a:xfrm>
          <a:prstGeom prst="rect">
            <a:avLst/>
          </a:prstGeom>
          <a:ln w="76200">
            <a:prstDash val="dash"/>
          </a:ln>
          <a:scene3d>
            <a:camera prst="orthographicFront">
              <a:rot lat="0" lon="0" rev="0"/>
            </a:camera>
            <a:lightRig rig="threePt" dir="t">
              <a:rot lat="0" lon="0" rev="1200000"/>
            </a:lightRig>
          </a:scene3d>
          <a:sp3d>
            <a:bevelT w="63500" h="25400"/>
          </a:sp3d>
        </p:spPr>
        <p:style>
          <a:lnRef idx="0">
            <a:schemeClr val="accent5"/>
          </a:lnRef>
          <a:fillRef idx="3">
            <a:schemeClr val="accent5"/>
          </a:fillRef>
          <a:effectRef idx="3">
            <a:schemeClr val="accent5"/>
          </a:effectRef>
          <a:fontRef idx="minor">
            <a:schemeClr val="lt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dirty="0" smtClean="0">
                <a:solidFill>
                  <a:srgbClr val="FF0000"/>
                </a:solidFill>
              </a:rPr>
              <a:t>Птиц нельзя кормить, можно лишь подкармливать!</a:t>
            </a:r>
          </a:p>
        </p:txBody>
      </p:sp>
      <p:pic>
        <p:nvPicPr>
          <p:cNvPr id="6"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3"/>
              </p:ext>
            </p:extLst>
          </p:nvPr>
        </p:nvPicPr>
        <p:blipFill>
          <a:blip r:embed="rId4" cstate="print"/>
          <a:stretch>
            <a:fillRect/>
          </a:stretch>
        </p:blipFill>
        <p:spPr>
          <a:xfrm>
            <a:off x="8839200" y="31409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49">
                                            <p:bg/>
                                          </p:spTgt>
                                        </p:tgtEl>
                                        <p:attrNameLst>
                                          <p:attrName>style.visibility</p:attrName>
                                        </p:attrNameLst>
                                      </p:cBhvr>
                                      <p:to>
                                        <p:strVal val="visible"/>
                                      </p:to>
                                    </p:set>
                                    <p:animEffect transition="in" filter="diamond(in)">
                                      <p:cBhvr>
                                        <p:cTn id="7" dur="2000"/>
                                        <p:tgtEl>
                                          <p:spTgt spid="2049">
                                            <p:bg/>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049">
                                            <p:txEl>
                                              <p:pRg st="0" end="0"/>
                                            </p:txEl>
                                          </p:spTgt>
                                        </p:tgtEl>
                                        <p:attrNameLst>
                                          <p:attrName>style.visibility</p:attrName>
                                        </p:attrNameLst>
                                      </p:cBhvr>
                                      <p:to>
                                        <p:strVal val="visible"/>
                                      </p:to>
                                    </p:set>
                                    <p:animEffect transition="in" filter="diamond(in)">
                                      <p:cBhvr>
                                        <p:cTn id="10" dur="2000"/>
                                        <p:tgtEl>
                                          <p:spTgt spid="2049">
                                            <p:txEl>
                                              <p:pRg st="0" end="0"/>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049">
                                            <p:txEl>
                                              <p:pRg st="1" end="1"/>
                                            </p:txEl>
                                          </p:spTgt>
                                        </p:tgtEl>
                                        <p:attrNameLst>
                                          <p:attrName>style.visibility</p:attrName>
                                        </p:attrNameLst>
                                      </p:cBhvr>
                                      <p:to>
                                        <p:strVal val="visible"/>
                                      </p:to>
                                    </p:set>
                                    <p:animEffect transition="in" filter="diamond(in)">
                                      <p:cBhvr>
                                        <p:cTn id="13" dur="2000"/>
                                        <p:tgtEl>
                                          <p:spTgt spid="2049">
                                            <p:txEl>
                                              <p:pRg st="1" end="1"/>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049">
                                            <p:txEl>
                                              <p:pRg st="2" end="2"/>
                                            </p:txEl>
                                          </p:spTgt>
                                        </p:tgtEl>
                                        <p:attrNameLst>
                                          <p:attrName>style.visibility</p:attrName>
                                        </p:attrNameLst>
                                      </p:cBhvr>
                                      <p:to>
                                        <p:strVal val="visible"/>
                                      </p:to>
                                    </p:set>
                                    <p:animEffect transition="in" filter="diamond(in)">
                                      <p:cBhvr>
                                        <p:cTn id="16" dur="2000"/>
                                        <p:tgtEl>
                                          <p:spTgt spid="2049">
                                            <p:txEl>
                                              <p:pRg st="2" end="2"/>
                                            </p:tx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2049">
                                            <p:txEl>
                                              <p:pRg st="3" end="3"/>
                                            </p:txEl>
                                          </p:spTgt>
                                        </p:tgtEl>
                                        <p:attrNameLst>
                                          <p:attrName>style.visibility</p:attrName>
                                        </p:attrNameLst>
                                      </p:cBhvr>
                                      <p:to>
                                        <p:strVal val="visible"/>
                                      </p:to>
                                    </p:set>
                                    <p:animEffect transition="in" filter="diamond(in)">
                                      <p:cBhvr>
                                        <p:cTn id="19" dur="2000"/>
                                        <p:tgtEl>
                                          <p:spTgt spid="2049">
                                            <p:txEl>
                                              <p:pRg st="3" end="3"/>
                                            </p:txEl>
                                          </p:spTgt>
                                        </p:tgtEl>
                                      </p:cBhvr>
                                    </p:animEffect>
                                  </p:childTnLst>
                                </p:cTn>
                              </p:par>
                            </p:childTnLst>
                          </p:cTn>
                        </p:par>
                        <p:par>
                          <p:cTn id="20" fill="hold">
                            <p:stCondLst>
                              <p:cond delay="2000"/>
                            </p:stCondLst>
                            <p:childTnLst>
                              <p:par>
                                <p:cTn id="21" presetID="1" presetClass="mediacall" presetSubtype="0" fill="hold" nodeType="afterEffect">
                                  <p:stCondLst>
                                    <p:cond delay="0"/>
                                  </p:stCondLst>
                                  <p:childTnLst>
                                    <p:cmd type="call" cmd="playFrom(0.0)">
                                      <p:cBhvr>
                                        <p:cTn id="22" dur="5294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049"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1"/>
          <p:cNvPicPr/>
          <p:nvPr/>
        </p:nvPicPr>
        <p:blipFill>
          <a:blip r:embed="rId3" cstate="print"/>
          <a:srcRect/>
          <a:stretch>
            <a:fillRect/>
          </a:stretch>
        </p:blipFill>
        <p:spPr bwMode="auto">
          <a:xfrm>
            <a:off x="827584" y="332657"/>
            <a:ext cx="2736304" cy="187220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Рисунок 2" descr="8"/>
          <p:cNvPicPr/>
          <p:nvPr/>
        </p:nvPicPr>
        <p:blipFill>
          <a:blip r:embed="rId4" cstate="print"/>
          <a:srcRect/>
          <a:stretch>
            <a:fillRect/>
          </a:stretch>
        </p:blipFill>
        <p:spPr bwMode="auto">
          <a:xfrm>
            <a:off x="611560" y="4509120"/>
            <a:ext cx="2736304" cy="18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Рисунок 3" descr="30"/>
          <p:cNvPicPr/>
          <p:nvPr/>
        </p:nvPicPr>
        <p:blipFill>
          <a:blip r:embed="rId5" cstate="print"/>
          <a:srcRect/>
          <a:stretch>
            <a:fillRect/>
          </a:stretch>
        </p:blipFill>
        <p:spPr bwMode="auto">
          <a:xfrm>
            <a:off x="5292080" y="476672"/>
            <a:ext cx="2592288" cy="194421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6"/>
              </p:ext>
            </p:extLst>
          </p:nvPr>
        </p:nvPicPr>
        <p:blipFill>
          <a:blip r:embed="rId7" cstate="print"/>
          <a:stretch>
            <a:fillRect/>
          </a:stretch>
        </p:blipFill>
        <p:spPr>
          <a:xfrm>
            <a:off x="4419600" y="3276600"/>
            <a:ext cx="304800" cy="304800"/>
          </a:xfrm>
          <a:prstGeom prst="rect">
            <a:avLst/>
          </a:prstGeom>
        </p:spPr>
      </p:pic>
      <p:pic>
        <p:nvPicPr>
          <p:cNvPr id="6" name="Picture 6" descr="http://dg51.mycdn.me/getImage?photoId=597631104484&amp;photoType=0"/>
          <p:cNvPicPr>
            <a:picLocks noChangeAspect="1" noChangeArrowheads="1"/>
          </p:cNvPicPr>
          <p:nvPr/>
        </p:nvPicPr>
        <p:blipFill>
          <a:blip r:embed="rId8" cstate="print"/>
          <a:srcRect/>
          <a:stretch>
            <a:fillRect/>
          </a:stretch>
        </p:blipFill>
        <p:spPr bwMode="auto">
          <a:xfrm>
            <a:off x="6372200" y="3501008"/>
            <a:ext cx="1872208" cy="253858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Кормушки-сердечки и новогодние шары"/>
          <p:cNvPicPr/>
          <p:nvPr/>
        </p:nvPicPr>
        <p:blipFill>
          <a:blip r:embed="rId9" cstate="print"/>
          <a:srcRect/>
          <a:stretch>
            <a:fillRect/>
          </a:stretch>
        </p:blipFill>
        <p:spPr bwMode="auto">
          <a:xfrm>
            <a:off x="3131840" y="2564904"/>
            <a:ext cx="2664296" cy="230425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941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par>
                                <p:cTn id="12" presetID="8"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amond(in)">
                                      <p:cBhvr>
                                        <p:cTn id="14" dur="2000"/>
                                        <p:tgtEl>
                                          <p:spTgt spid="3"/>
                                        </p:tgtEl>
                                      </p:cBhvr>
                                    </p:animEffect>
                                  </p:childTnLst>
                                </p:cTn>
                              </p:par>
                              <p:par>
                                <p:cTn id="15" presetID="8"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par>
                                <p:cTn id="18" presetID="8"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par>
                                <p:cTn id="21" presetID="8" presetClass="entr" presetSubtype="16"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amond(in)">
                                      <p:cBhvr>
                                        <p:cTn id="23" dur="2000"/>
                                        <p:tgtEl>
                                          <p:spTgt spid="6"/>
                                        </p:tgtEl>
                                      </p:cBhvr>
                                    </p:animEffect>
                                  </p:childTnLst>
                                </p:cTn>
                              </p:par>
                              <p:par>
                                <p:cTn id="24" presetID="8" presetClass="entr" presetSubtype="16"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in)">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115616" y="1340768"/>
          <a:ext cx="7488832" cy="4947200"/>
        </p:xfrm>
        <a:graphic>
          <a:graphicData uri="http://schemas.openxmlformats.org/drawingml/2006/table">
            <a:tbl>
              <a:tblPr firstRow="1" bandRow="1">
                <a:tableStyleId>{5C22544A-7EE6-4342-B048-85BDC9FD1C3A}</a:tableStyleId>
              </a:tblPr>
              <a:tblGrid>
                <a:gridCol w="1368152"/>
                <a:gridCol w="6120680"/>
              </a:tblGrid>
              <a:tr h="720080">
                <a:tc>
                  <a:txBody>
                    <a:bodyPr/>
                    <a:lstStyle/>
                    <a:p>
                      <a:pPr indent="228600">
                        <a:spcAft>
                          <a:spcPts val="940"/>
                        </a:spcAft>
                      </a:pPr>
                      <a:endParaRPr lang="ru-RU" sz="1100" dirty="0">
                        <a:latin typeface="Calibri"/>
                        <a:ea typeface="Calibri"/>
                        <a:cs typeface="Times New Roman"/>
                      </a:endParaRPr>
                    </a:p>
                  </a:txBody>
                  <a:tcPr marL="68580" marR="68580" marT="0" marB="0">
                    <a:solidFill>
                      <a:schemeClr val="accent1">
                        <a:lumMod val="20000"/>
                        <a:lumOff val="80000"/>
                      </a:schemeClr>
                    </a:solidFill>
                  </a:tcPr>
                </a:tc>
                <a:tc>
                  <a:txBody>
                    <a:bodyPr/>
                    <a:lstStyle/>
                    <a:p>
                      <a:pPr indent="228600">
                        <a:spcAft>
                          <a:spcPts val="0"/>
                        </a:spcAft>
                      </a:pPr>
                      <a:r>
                        <a:rPr lang="ru-RU" sz="1100" b="1" dirty="0">
                          <a:solidFill>
                            <a:srgbClr val="7030A0"/>
                          </a:solidFill>
                          <a:latin typeface="Calibri"/>
                          <a:ea typeface="Times New Roman"/>
                          <a:cs typeface="Arial"/>
                        </a:rPr>
                        <a:t>Просо, овес, пшеница</a:t>
                      </a:r>
                      <a:r>
                        <a:rPr lang="ru-RU" sz="1100" b="1" dirty="0" smtClean="0">
                          <a:solidFill>
                            <a:srgbClr val="7030A0"/>
                          </a:solidFill>
                          <a:latin typeface="Calibri"/>
                          <a:ea typeface="Times New Roman"/>
                          <a:cs typeface="Arial"/>
                        </a:rPr>
                        <a:t>.  Излюбленным </a:t>
                      </a:r>
                      <a:r>
                        <a:rPr lang="ru-RU" sz="1100" b="1" dirty="0">
                          <a:solidFill>
                            <a:srgbClr val="7030A0"/>
                          </a:solidFill>
                          <a:latin typeface="Calibri"/>
                          <a:ea typeface="Times New Roman"/>
                          <a:cs typeface="Arial"/>
                        </a:rPr>
                        <a:t>кормом некоторых птиц являются семена различных растений, особенно злаков. Насыпав в кормушку просо или овес, вы привлечете к ней воробьев, щеглов, зеленушек и других зерноядных птиц. Не стоит забывать, что голуби также с удовольствием склевывают любые зерна</a:t>
                      </a:r>
                      <a:endParaRPr lang="ru-RU" sz="1800" b="1" dirty="0">
                        <a:solidFill>
                          <a:srgbClr val="7030A0"/>
                        </a:solidFill>
                        <a:latin typeface="Calibri"/>
                        <a:ea typeface="Calibri"/>
                        <a:cs typeface="Times New Roman"/>
                      </a:endParaRPr>
                    </a:p>
                  </a:txBody>
                  <a:tcPr marL="68580" marR="68580" marT="0" marB="0">
                    <a:solidFill>
                      <a:schemeClr val="accent1">
                        <a:lumMod val="20000"/>
                        <a:lumOff val="80000"/>
                      </a:schemeClr>
                    </a:solidFill>
                  </a:tcPr>
                </a:tc>
              </a:tr>
              <a:tr h="720080">
                <a:tc>
                  <a:txBody>
                    <a:bodyPr/>
                    <a:lstStyle/>
                    <a:p>
                      <a:pPr indent="228600">
                        <a:spcAft>
                          <a:spcPts val="940"/>
                        </a:spcAft>
                      </a:pPr>
                      <a:endParaRPr lang="ru-RU" sz="1100" dirty="0">
                        <a:latin typeface="Calibri"/>
                        <a:ea typeface="Calibri"/>
                        <a:cs typeface="Times New Roman"/>
                      </a:endParaRPr>
                    </a:p>
                  </a:txBody>
                  <a:tcPr marL="68580" marR="68580" marT="0" marB="0"/>
                </a:tc>
                <a:tc>
                  <a:txBody>
                    <a:bodyPr/>
                    <a:lstStyle/>
                    <a:p>
                      <a:pPr indent="228600">
                        <a:spcAft>
                          <a:spcPts val="0"/>
                        </a:spcAft>
                      </a:pPr>
                      <a:r>
                        <a:rPr lang="ru-RU" sz="1100" b="1" dirty="0">
                          <a:solidFill>
                            <a:srgbClr val="7030A0"/>
                          </a:solidFill>
                          <a:latin typeface="Calibri"/>
                          <a:ea typeface="Times New Roman"/>
                          <a:cs typeface="Arial"/>
                        </a:rPr>
                        <a:t>Семена подсолнечника</a:t>
                      </a:r>
                      <a:r>
                        <a:rPr lang="ru-RU" sz="1100" b="1" dirty="0" smtClean="0">
                          <a:solidFill>
                            <a:srgbClr val="7030A0"/>
                          </a:solidFill>
                          <a:latin typeface="Calibri"/>
                          <a:ea typeface="Times New Roman"/>
                          <a:cs typeface="Arial"/>
                        </a:rPr>
                        <a:t>. Наиболее </a:t>
                      </a:r>
                      <a:r>
                        <a:rPr lang="ru-RU" sz="1100" b="1" dirty="0">
                          <a:solidFill>
                            <a:srgbClr val="7030A0"/>
                          </a:solidFill>
                          <a:latin typeface="Calibri"/>
                          <a:ea typeface="Times New Roman"/>
                          <a:cs typeface="Arial"/>
                        </a:rPr>
                        <a:t>универсальный корм для зимующих птиц. Его могут поедать как различные зерноядные птицы, так и синицы, поползни, дятлы и т.д. Большое количество растительных жиров внутри семян подсолнечника делает их важным источником энергии в условиях зимних холодов.</a:t>
                      </a:r>
                      <a:endParaRPr lang="ru-RU" sz="1800" b="1" dirty="0">
                        <a:solidFill>
                          <a:srgbClr val="7030A0"/>
                        </a:solidFill>
                        <a:latin typeface="Calibri"/>
                        <a:ea typeface="Calibri"/>
                        <a:cs typeface="Times New Roman"/>
                      </a:endParaRPr>
                    </a:p>
                  </a:txBody>
                  <a:tcPr marL="68580" marR="68580" marT="0" marB="0"/>
                </a:tc>
              </a:tr>
              <a:tr h="1152128">
                <a:tc>
                  <a:txBody>
                    <a:bodyPr/>
                    <a:lstStyle/>
                    <a:p>
                      <a:pPr indent="228600">
                        <a:spcAft>
                          <a:spcPts val="940"/>
                        </a:spcAft>
                      </a:pPr>
                      <a:endParaRPr lang="ru-RU" sz="1100" dirty="0">
                        <a:latin typeface="Calibri"/>
                        <a:ea typeface="Calibri"/>
                        <a:cs typeface="Times New Roman"/>
                      </a:endParaRPr>
                    </a:p>
                  </a:txBody>
                  <a:tcPr marL="68580" marR="68580" marT="0" marB="0"/>
                </a:tc>
                <a:tc>
                  <a:txBody>
                    <a:bodyPr/>
                    <a:lstStyle/>
                    <a:p>
                      <a:pPr indent="228600">
                        <a:spcAft>
                          <a:spcPts val="0"/>
                        </a:spcAft>
                      </a:pPr>
                      <a:r>
                        <a:rPr lang="ru-RU" sz="1100" b="1" dirty="0">
                          <a:solidFill>
                            <a:srgbClr val="7030A0"/>
                          </a:solidFill>
                          <a:latin typeface="Calibri"/>
                          <a:ea typeface="Times New Roman"/>
                          <a:cs typeface="Arial"/>
                        </a:rPr>
                        <a:t>Сало, мясо</a:t>
                      </a:r>
                      <a:r>
                        <a:rPr lang="ru-RU" sz="1100" b="1" dirty="0" smtClean="0">
                          <a:solidFill>
                            <a:srgbClr val="7030A0"/>
                          </a:solidFill>
                          <a:latin typeface="Calibri"/>
                          <a:ea typeface="Times New Roman"/>
                          <a:cs typeface="Arial"/>
                        </a:rPr>
                        <a:t>. Эти </a:t>
                      </a:r>
                      <a:r>
                        <a:rPr lang="ru-RU" sz="1100" b="1" dirty="0">
                          <a:solidFill>
                            <a:srgbClr val="7030A0"/>
                          </a:solidFill>
                          <a:latin typeface="Calibri"/>
                          <a:ea typeface="Times New Roman"/>
                          <a:cs typeface="Arial"/>
                        </a:rPr>
                        <a:t>продукты так же можно использовать для зимней подкормки птиц. Их очень любят синицы, поползни и некоторые другие виды птиц. Но стоит помнить, что птицам можно предлагать только несоленое сало или мясо. Как правило, кусочки сала нанизываются на бечевку, которая вешается на ветвях деревьев или кустарников. Подкормку из сала или мяса нужно размещать таким образом, чтобы она не досталась воронам, сорокам, галкам, а также кошкам и собакам.</a:t>
                      </a:r>
                      <a:endParaRPr lang="ru-RU" sz="1800" b="1" dirty="0">
                        <a:solidFill>
                          <a:srgbClr val="7030A0"/>
                        </a:solidFill>
                        <a:latin typeface="Calibri"/>
                        <a:ea typeface="Calibri"/>
                        <a:cs typeface="Times New Roman"/>
                      </a:endParaRPr>
                    </a:p>
                  </a:txBody>
                  <a:tcPr marL="68580" marR="68580" marT="0" marB="0"/>
                </a:tc>
              </a:tr>
              <a:tr h="576064">
                <a:tc>
                  <a:txBody>
                    <a:bodyPr/>
                    <a:lstStyle/>
                    <a:p>
                      <a:pPr indent="228600">
                        <a:spcAft>
                          <a:spcPts val="940"/>
                        </a:spcAft>
                      </a:pPr>
                      <a:endParaRPr lang="ru-RU" sz="1100" dirty="0">
                        <a:latin typeface="Calibri"/>
                        <a:ea typeface="Calibri"/>
                        <a:cs typeface="Times New Roman"/>
                      </a:endParaRPr>
                    </a:p>
                  </a:txBody>
                  <a:tcPr marL="68580" marR="68580" marT="0" marB="0"/>
                </a:tc>
                <a:tc>
                  <a:txBody>
                    <a:bodyPr/>
                    <a:lstStyle/>
                    <a:p>
                      <a:pPr indent="228600">
                        <a:spcAft>
                          <a:spcPts val="0"/>
                        </a:spcAft>
                      </a:pPr>
                      <a:r>
                        <a:rPr lang="ru-RU" sz="1100" b="1" dirty="0">
                          <a:solidFill>
                            <a:srgbClr val="7030A0"/>
                          </a:solidFill>
                          <a:latin typeface="Calibri"/>
                          <a:ea typeface="Times New Roman"/>
                          <a:cs typeface="Arial"/>
                        </a:rPr>
                        <a:t>Сушеная рябина и </a:t>
                      </a:r>
                      <a:r>
                        <a:rPr lang="ru-RU" sz="1100" b="1" dirty="0" smtClean="0">
                          <a:solidFill>
                            <a:srgbClr val="7030A0"/>
                          </a:solidFill>
                          <a:latin typeface="Calibri"/>
                          <a:ea typeface="Times New Roman"/>
                          <a:cs typeface="Arial"/>
                        </a:rPr>
                        <a:t>боярышник . Ягоды </a:t>
                      </a:r>
                      <a:r>
                        <a:rPr lang="ru-RU" sz="1100" b="1" dirty="0">
                          <a:solidFill>
                            <a:srgbClr val="7030A0"/>
                          </a:solidFill>
                          <a:latin typeface="Calibri"/>
                          <a:ea typeface="Times New Roman"/>
                          <a:cs typeface="Arial"/>
                        </a:rPr>
                        <a:t>рябины и боярышника привлекают самых красивых зимних </a:t>
                      </a:r>
                      <a:r>
                        <a:rPr lang="ru-RU" sz="1100" b="1" dirty="0" smtClean="0">
                          <a:solidFill>
                            <a:srgbClr val="7030A0"/>
                          </a:solidFill>
                          <a:latin typeface="Calibri"/>
                          <a:ea typeface="Times New Roman"/>
                          <a:cs typeface="Arial"/>
                        </a:rPr>
                        <a:t>обитателей </a:t>
                      </a:r>
                      <a:r>
                        <a:rPr lang="ru-RU" sz="1100" b="1" dirty="0">
                          <a:solidFill>
                            <a:srgbClr val="7030A0"/>
                          </a:solidFill>
                          <a:latin typeface="Calibri"/>
                          <a:ea typeface="Times New Roman"/>
                          <a:cs typeface="Arial"/>
                        </a:rPr>
                        <a:t>— снегирей и свиристелей. Плоды нужно заготовить и высушить заранее, с осени</a:t>
                      </a:r>
                      <a:endParaRPr lang="ru-RU" sz="1800" b="1" dirty="0">
                        <a:solidFill>
                          <a:srgbClr val="7030A0"/>
                        </a:solidFill>
                        <a:latin typeface="Calibri"/>
                        <a:ea typeface="Calibri"/>
                        <a:cs typeface="Times New Roman"/>
                      </a:endParaRPr>
                    </a:p>
                  </a:txBody>
                  <a:tcPr marL="68580" marR="68580" marT="0" marB="0"/>
                </a:tc>
              </a:tr>
              <a:tr h="842744">
                <a:tc>
                  <a:txBody>
                    <a:bodyPr/>
                    <a:lstStyle/>
                    <a:p>
                      <a:pPr indent="228600">
                        <a:spcAft>
                          <a:spcPts val="940"/>
                        </a:spcAft>
                      </a:pPr>
                      <a:r>
                        <a:rPr lang="ru-RU" sz="800" dirty="0">
                          <a:solidFill>
                            <a:srgbClr val="333333"/>
                          </a:solidFill>
                          <a:latin typeface="Calibri"/>
                          <a:ea typeface="Times New Roman"/>
                          <a:cs typeface="Arial"/>
                        </a:rPr>
                        <a:t> </a:t>
                      </a:r>
                      <a:r>
                        <a:rPr lang="ru-RU" sz="1000" b="1" kern="1800" dirty="0">
                          <a:solidFill>
                            <a:srgbClr val="333333"/>
                          </a:solidFill>
                          <a:latin typeface="Calibri"/>
                          <a:ea typeface="Times New Roman"/>
                          <a:cs typeface="Tahoma"/>
                        </a:rPr>
                        <a:t> </a:t>
                      </a:r>
                      <a:endParaRPr lang="ru-RU" sz="1100" dirty="0">
                        <a:latin typeface="Calibri"/>
                        <a:ea typeface="Calibri"/>
                        <a:cs typeface="Times New Roman"/>
                      </a:endParaRPr>
                    </a:p>
                  </a:txBody>
                  <a:tcPr marL="68580" marR="68580" marT="0" marB="0"/>
                </a:tc>
                <a:tc>
                  <a:txBody>
                    <a:bodyPr/>
                    <a:lstStyle/>
                    <a:p>
                      <a:pPr indent="228600">
                        <a:spcAft>
                          <a:spcPts val="0"/>
                        </a:spcAft>
                      </a:pPr>
                      <a:r>
                        <a:rPr lang="ru-RU" sz="1100" b="1" dirty="0">
                          <a:solidFill>
                            <a:srgbClr val="7030A0"/>
                          </a:solidFill>
                          <a:latin typeface="Calibri"/>
                          <a:ea typeface="Times New Roman"/>
                          <a:cs typeface="Arial"/>
                        </a:rPr>
                        <a:t>Семена клена и ясеня</a:t>
                      </a:r>
                      <a:r>
                        <a:rPr lang="ru-RU" sz="1100" b="1" dirty="0" smtClean="0">
                          <a:solidFill>
                            <a:srgbClr val="7030A0"/>
                          </a:solidFill>
                          <a:latin typeface="Calibri"/>
                          <a:ea typeface="Times New Roman"/>
                          <a:cs typeface="Arial"/>
                        </a:rPr>
                        <a:t>. Различные </a:t>
                      </a:r>
                      <a:r>
                        <a:rPr lang="ru-RU" sz="1100" b="1" dirty="0">
                          <a:solidFill>
                            <a:srgbClr val="7030A0"/>
                          </a:solidFill>
                          <a:latin typeface="Calibri"/>
                          <a:ea typeface="Times New Roman"/>
                          <a:cs typeface="Arial"/>
                        </a:rPr>
                        <a:t>виды кленов и ясеней — одни из самых обычных деревьев зеленых насаждений. Семена этих деревьев носят название крылатки. Большая их часть облетает с деревьев осенью и становятся недоступными для птиц. Крылатки собирают осенью и вывешивают на кормушки. Их любят поедать снегири, свиристели и некоторые другие посетители птичьих столовых.</a:t>
                      </a:r>
                      <a:endParaRPr lang="ru-RU" sz="1800" b="1" dirty="0">
                        <a:solidFill>
                          <a:srgbClr val="7030A0"/>
                        </a:solidFill>
                        <a:latin typeface="Calibri"/>
                        <a:ea typeface="Calibri"/>
                        <a:cs typeface="Times New Roman"/>
                      </a:endParaRPr>
                    </a:p>
                  </a:txBody>
                  <a:tcPr marL="68580" marR="68580" marT="0" marB="0"/>
                </a:tc>
              </a:tr>
              <a:tr h="936104">
                <a:tc>
                  <a:txBody>
                    <a:bodyPr/>
                    <a:lstStyle/>
                    <a:p>
                      <a:pPr indent="228600">
                        <a:spcAft>
                          <a:spcPts val="940"/>
                        </a:spcAft>
                      </a:pPr>
                      <a:endParaRPr lang="ru-RU" sz="1100" dirty="0">
                        <a:latin typeface="Calibri"/>
                        <a:ea typeface="Calibri"/>
                        <a:cs typeface="Times New Roman"/>
                      </a:endParaRPr>
                    </a:p>
                  </a:txBody>
                  <a:tcPr marL="68580" marR="68580" marT="0" marB="0"/>
                </a:tc>
                <a:tc>
                  <a:txBody>
                    <a:bodyPr/>
                    <a:lstStyle/>
                    <a:p>
                      <a:pPr indent="228600">
                        <a:spcAft>
                          <a:spcPts val="0"/>
                        </a:spcAft>
                      </a:pPr>
                      <a:r>
                        <a:rPr lang="ru-RU" sz="1100" b="1" dirty="0">
                          <a:solidFill>
                            <a:srgbClr val="7030A0"/>
                          </a:solidFill>
                          <a:latin typeface="Calibri"/>
                          <a:ea typeface="Times New Roman"/>
                          <a:cs typeface="Arial"/>
                        </a:rPr>
                        <a:t>Шишки, желуди, орехи</a:t>
                      </a:r>
                      <a:r>
                        <a:rPr lang="ru-RU" sz="1100" b="1" dirty="0" smtClean="0">
                          <a:solidFill>
                            <a:srgbClr val="7030A0"/>
                          </a:solidFill>
                          <a:latin typeface="Calibri"/>
                          <a:ea typeface="Times New Roman"/>
                          <a:cs typeface="Arial"/>
                        </a:rPr>
                        <a:t>. Шишки </a:t>
                      </a:r>
                      <a:r>
                        <a:rPr lang="ru-RU" sz="1100" b="1" dirty="0">
                          <a:solidFill>
                            <a:srgbClr val="7030A0"/>
                          </a:solidFill>
                          <a:latin typeface="Calibri"/>
                          <a:ea typeface="Times New Roman"/>
                          <a:cs typeface="Arial"/>
                        </a:rPr>
                        <a:t>служат основой зимнего рациона дятлов и клестов. Сойки с осени делают запасы желудей, пряча их в укромных местах. Зимой припрятанное пропитание служит хорошим подспорьем. Заготовив с осени шишки, орехи и желуди, вы можете привлечь на свою кормушку не только дятлов и соек, но и белок.</a:t>
                      </a:r>
                      <a:endParaRPr lang="ru-RU" sz="1800" b="1" dirty="0">
                        <a:solidFill>
                          <a:srgbClr val="7030A0"/>
                        </a:solidFill>
                        <a:latin typeface="Calibri"/>
                        <a:ea typeface="Calibri"/>
                        <a:cs typeface="Times New Roman"/>
                      </a:endParaRPr>
                    </a:p>
                  </a:txBody>
                  <a:tcPr marL="68580" marR="68580" marT="0" marB="0"/>
                </a:tc>
              </a:tr>
            </a:tbl>
          </a:graphicData>
        </a:graphic>
      </p:graphicFrame>
      <p:pic>
        <p:nvPicPr>
          <p:cNvPr id="3" name="Рисунок 2" descr="oats.jpg"/>
          <p:cNvPicPr/>
          <p:nvPr/>
        </p:nvPicPr>
        <p:blipFill>
          <a:blip r:embed="rId2" cstate="print"/>
          <a:srcRect/>
          <a:stretch>
            <a:fillRect/>
          </a:stretch>
        </p:blipFill>
        <p:spPr bwMode="auto">
          <a:xfrm>
            <a:off x="1259632" y="1484784"/>
            <a:ext cx="576064" cy="432048"/>
          </a:xfrm>
          <a:prstGeom prst="rect">
            <a:avLst/>
          </a:prstGeom>
          <a:noFill/>
          <a:ln w="9525">
            <a:noFill/>
            <a:miter lim="800000"/>
            <a:headEnd/>
            <a:tailEnd/>
          </a:ln>
        </p:spPr>
      </p:pic>
      <p:pic>
        <p:nvPicPr>
          <p:cNvPr id="4" name="Рисунок 3" descr="sunflower.jpg"/>
          <p:cNvPicPr/>
          <p:nvPr/>
        </p:nvPicPr>
        <p:blipFill>
          <a:blip r:embed="rId3" cstate="print"/>
          <a:srcRect/>
          <a:stretch>
            <a:fillRect/>
          </a:stretch>
        </p:blipFill>
        <p:spPr bwMode="auto">
          <a:xfrm>
            <a:off x="1259632" y="2132856"/>
            <a:ext cx="504056" cy="432048"/>
          </a:xfrm>
          <a:prstGeom prst="rect">
            <a:avLst/>
          </a:prstGeom>
          <a:noFill/>
          <a:ln w="9525">
            <a:noFill/>
            <a:miter lim="800000"/>
            <a:headEnd/>
            <a:tailEnd/>
          </a:ln>
        </p:spPr>
      </p:pic>
      <p:pic>
        <p:nvPicPr>
          <p:cNvPr id="5" name="Рисунок 4" descr="meat.jpg"/>
          <p:cNvPicPr/>
          <p:nvPr/>
        </p:nvPicPr>
        <p:blipFill>
          <a:blip r:embed="rId4" cstate="print"/>
          <a:srcRect/>
          <a:stretch>
            <a:fillRect/>
          </a:stretch>
        </p:blipFill>
        <p:spPr bwMode="auto">
          <a:xfrm>
            <a:off x="1259632" y="2924944"/>
            <a:ext cx="572771" cy="572770"/>
          </a:xfrm>
          <a:prstGeom prst="rect">
            <a:avLst/>
          </a:prstGeom>
          <a:noFill/>
          <a:ln w="9525">
            <a:noFill/>
            <a:miter lim="800000"/>
            <a:headEnd/>
            <a:tailEnd/>
          </a:ln>
        </p:spPr>
      </p:pic>
      <p:pic>
        <p:nvPicPr>
          <p:cNvPr id="6" name="Рисунок 5" descr="ryabina_1.jpg"/>
          <p:cNvPicPr/>
          <p:nvPr/>
        </p:nvPicPr>
        <p:blipFill>
          <a:blip r:embed="rId5" cstate="print"/>
          <a:srcRect/>
          <a:stretch>
            <a:fillRect/>
          </a:stretch>
        </p:blipFill>
        <p:spPr bwMode="auto">
          <a:xfrm>
            <a:off x="1259632" y="4077072"/>
            <a:ext cx="504056" cy="288032"/>
          </a:xfrm>
          <a:prstGeom prst="rect">
            <a:avLst/>
          </a:prstGeom>
          <a:noFill/>
          <a:ln w="9525">
            <a:noFill/>
            <a:miter lim="800000"/>
            <a:headEnd/>
            <a:tailEnd/>
          </a:ln>
        </p:spPr>
      </p:pic>
      <p:pic>
        <p:nvPicPr>
          <p:cNvPr id="7" name="Рисунок 6" descr="acer.jpg"/>
          <p:cNvPicPr/>
          <p:nvPr/>
        </p:nvPicPr>
        <p:blipFill>
          <a:blip r:embed="rId6" cstate="print"/>
          <a:srcRect/>
          <a:stretch>
            <a:fillRect/>
          </a:stretch>
        </p:blipFill>
        <p:spPr bwMode="auto">
          <a:xfrm>
            <a:off x="1115616" y="4653136"/>
            <a:ext cx="572771" cy="572770"/>
          </a:xfrm>
          <a:prstGeom prst="rect">
            <a:avLst/>
          </a:prstGeom>
          <a:noFill/>
          <a:ln w="9525">
            <a:noFill/>
            <a:miter lim="800000"/>
            <a:headEnd/>
            <a:tailEnd/>
          </a:ln>
        </p:spPr>
      </p:pic>
      <p:pic>
        <p:nvPicPr>
          <p:cNvPr id="8" name="Рисунок 7" descr="acers.jpg"/>
          <p:cNvPicPr/>
          <p:nvPr/>
        </p:nvPicPr>
        <p:blipFill>
          <a:blip r:embed="rId7" cstate="print"/>
          <a:srcRect/>
          <a:stretch>
            <a:fillRect/>
          </a:stretch>
        </p:blipFill>
        <p:spPr bwMode="auto">
          <a:xfrm>
            <a:off x="1835696" y="4653136"/>
            <a:ext cx="572493" cy="572493"/>
          </a:xfrm>
          <a:prstGeom prst="rect">
            <a:avLst/>
          </a:prstGeom>
          <a:noFill/>
          <a:ln w="9525">
            <a:noFill/>
            <a:miter lim="800000"/>
            <a:headEnd/>
            <a:tailEnd/>
          </a:ln>
        </p:spPr>
      </p:pic>
      <p:pic>
        <p:nvPicPr>
          <p:cNvPr id="9" name="Рисунок 8" descr="cones.jpg"/>
          <p:cNvPicPr/>
          <p:nvPr/>
        </p:nvPicPr>
        <p:blipFill>
          <a:blip r:embed="rId8" cstate="print"/>
          <a:srcRect/>
          <a:stretch>
            <a:fillRect/>
          </a:stretch>
        </p:blipFill>
        <p:spPr bwMode="auto">
          <a:xfrm>
            <a:off x="1187624" y="5517232"/>
            <a:ext cx="572771" cy="572770"/>
          </a:xfrm>
          <a:prstGeom prst="rect">
            <a:avLst/>
          </a:prstGeom>
          <a:noFill/>
          <a:ln w="9525">
            <a:noFill/>
            <a:miter lim="800000"/>
            <a:headEnd/>
            <a:tailEnd/>
          </a:ln>
        </p:spPr>
      </p:pic>
      <p:sp>
        <p:nvSpPr>
          <p:cNvPr id="10" name="Rectangle 1"/>
          <p:cNvSpPr>
            <a:spLocks noChangeArrowheads="1"/>
          </p:cNvSpPr>
          <p:nvPr/>
        </p:nvSpPr>
        <p:spPr bwMode="auto">
          <a:xfrm rot="10800000" flipV="1">
            <a:off x="179512" y="468953"/>
            <a:ext cx="8640960" cy="83099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Даже в зимнее время каждый вид птиц питается определенным типом корма. От того, что вы насыплете в кормушку, будет зависеть и видовой состав птиц–посетителей. Ниже описаны основные корма, которые можно использовать в зимней подкормке. </a:t>
            </a:r>
            <a:endParaRPr kumimoji="0" lang="ru-RU" sz="4400" b="1" i="0" u="none" strike="noStrike" cap="none" normalizeH="0" baseline="0" dirty="0" smtClean="0">
              <a:ln>
                <a:noFill/>
              </a:ln>
              <a:solidFill>
                <a:srgbClr val="7030A0"/>
              </a:solidFill>
              <a:effectLst/>
              <a:latin typeface="Arial" pitchFamily="34" charset="0"/>
              <a:cs typeface="Arial" pitchFamily="34" charset="0"/>
            </a:endParaRPr>
          </a:p>
        </p:txBody>
      </p:sp>
      <p:sp>
        <p:nvSpPr>
          <p:cNvPr id="11" name="Прямоугольник 10"/>
          <p:cNvSpPr/>
          <p:nvPr/>
        </p:nvSpPr>
        <p:spPr>
          <a:xfrm>
            <a:off x="1403649" y="1"/>
            <a:ext cx="5735529" cy="584775"/>
          </a:xfrm>
          <a:prstGeom prst="rect">
            <a:avLst/>
          </a:prstGeom>
          <a:noFill/>
        </p:spPr>
        <p:txBody>
          <a:bodyPr wrap="square" lIns="91440" tIns="45720" rIns="91440" bIns="45720">
            <a:spAutoFit/>
          </a:bodyPr>
          <a:lstStyle/>
          <a:p>
            <a:pPr algn="ct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МЕНЮ ДЛЯ ЗИМУЮЩИХ ПТИЦ</a:t>
            </a:r>
            <a:endParaRPr lang="ru-RU"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954107"/>
          </a:xfrm>
          <a:prstGeom prst="rect">
            <a:avLst/>
          </a:prstGeom>
          <a:noFill/>
        </p:spPr>
        <p:txBody>
          <a:bodyPr wrap="square" rtlCol="0">
            <a:spAutoFit/>
          </a:bodyPr>
          <a:lstStyle/>
          <a:p>
            <a:pPr algn="ctr"/>
            <a:r>
              <a:rPr lang="ru-RU" sz="2800" b="1" dirty="0" smtClean="0">
                <a:solidFill>
                  <a:srgbClr val="FF0000"/>
                </a:solidFill>
              </a:rPr>
              <a:t>Исследования детей наличия кормушек в микрорайоне</a:t>
            </a:r>
          </a:p>
          <a:p>
            <a:pPr algn="ctr"/>
            <a:r>
              <a:rPr lang="ru-RU" sz="2800" b="1" dirty="0" smtClean="0">
                <a:solidFill>
                  <a:srgbClr val="FF0000"/>
                </a:solidFill>
              </a:rPr>
              <a:t> 1 квартала и парка</a:t>
            </a:r>
            <a:endParaRPr lang="ru-RU" sz="2800" b="1" dirty="0">
              <a:solidFill>
                <a:srgbClr val="FF0000"/>
              </a:solidFill>
            </a:endParaRPr>
          </a:p>
        </p:txBody>
      </p:sp>
      <p:sp>
        <p:nvSpPr>
          <p:cNvPr id="3" name="TextBox 2"/>
          <p:cNvSpPr txBox="1"/>
          <p:nvPr/>
        </p:nvSpPr>
        <p:spPr>
          <a:xfrm>
            <a:off x="3786182" y="1357298"/>
            <a:ext cx="4890274" cy="440120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000" b="1" dirty="0" smtClean="0">
                <a:solidFill>
                  <a:srgbClr val="0070C0"/>
                </a:solidFill>
              </a:rPr>
              <a:t>В результате подсчета кормушек в указанных районах  мы сделали вывод:</a:t>
            </a:r>
          </a:p>
          <a:p>
            <a:pPr>
              <a:buFont typeface="Wingdings" pitchFamily="2" charset="2"/>
              <a:buChar char="Ø"/>
            </a:pPr>
            <a:r>
              <a:rPr lang="ru-RU" sz="2000" b="1" dirty="0" smtClean="0">
                <a:solidFill>
                  <a:srgbClr val="0070C0"/>
                </a:solidFill>
              </a:rPr>
              <a:t>Добрые люди кормушек изготовили и подвесили достаточно большое количество (80 экземпляров);</a:t>
            </a:r>
          </a:p>
          <a:p>
            <a:pPr>
              <a:buFont typeface="Wingdings" pitchFamily="2" charset="2"/>
              <a:buChar char="Ø"/>
            </a:pPr>
            <a:r>
              <a:rPr lang="ru-RU" sz="2000" b="1" dirty="0" smtClean="0">
                <a:solidFill>
                  <a:srgbClr val="0070C0"/>
                </a:solidFill>
              </a:rPr>
              <a:t>Но,   в парке в них не оказалось корма.  В каждую кормушку мы насыпали семечек, покрошили  белого хлеба. И решили:</a:t>
            </a:r>
          </a:p>
          <a:p>
            <a:r>
              <a:rPr lang="ru-RU" sz="2000" b="1" dirty="0" smtClean="0">
                <a:solidFill>
                  <a:srgbClr val="0070C0"/>
                </a:solidFill>
              </a:rPr>
              <a:t> - установить в парке дежурство по насыпке корма в кормушки. </a:t>
            </a:r>
          </a:p>
          <a:p>
            <a:pPr>
              <a:buFont typeface="Wingdings" pitchFamily="2" charset="2"/>
              <a:buChar char="Ø"/>
            </a:pPr>
            <a:r>
              <a:rPr lang="ru-RU" sz="2000" b="1" dirty="0" smtClean="0">
                <a:solidFill>
                  <a:srgbClr val="0070C0"/>
                </a:solidFill>
              </a:rPr>
              <a:t>Вблизи домов в кормушках насыпано много корма и там кормятся много птиц:</a:t>
            </a:r>
          </a:p>
          <a:p>
            <a:r>
              <a:rPr lang="ru-RU" sz="2000" b="1" dirty="0" smtClean="0">
                <a:solidFill>
                  <a:srgbClr val="0070C0"/>
                </a:solidFill>
              </a:rPr>
              <a:t>воробьев, синичек, снегирей. </a:t>
            </a:r>
          </a:p>
        </p:txBody>
      </p:sp>
      <p:pic>
        <p:nvPicPr>
          <p:cNvPr id="4" name="Picture 3" descr="F:\фото птицы\SAM_9729.JPG"/>
          <p:cNvPicPr>
            <a:picLocks noChangeAspect="1" noChangeArrowheads="1"/>
          </p:cNvPicPr>
          <p:nvPr/>
        </p:nvPicPr>
        <p:blipFill>
          <a:blip r:embed="rId2" cstate="print"/>
          <a:srcRect l="29412" t="43150" r="35294" b="28084"/>
          <a:stretch>
            <a:fillRect/>
          </a:stretch>
        </p:blipFill>
        <p:spPr bwMode="auto">
          <a:xfrm>
            <a:off x="251520" y="692696"/>
            <a:ext cx="2487790" cy="2427112"/>
          </a:xfrm>
          <a:prstGeom prst="roundRect">
            <a:avLst>
              <a:gd name="adj" fmla="val 16667"/>
            </a:avLst>
          </a:prstGeom>
          <a:ln w="5715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193" name="Picture 1" descr="F:\фото птицы\SAM_9730.JPG"/>
          <p:cNvPicPr>
            <a:picLocks noChangeAspect="1" noChangeArrowheads="1"/>
          </p:cNvPicPr>
          <p:nvPr/>
        </p:nvPicPr>
        <p:blipFill>
          <a:blip r:embed="rId3" cstate="print"/>
          <a:srcRect l="36364" t="18738" r="36363" b="57012"/>
          <a:stretch>
            <a:fillRect/>
          </a:stretch>
        </p:blipFill>
        <p:spPr bwMode="auto">
          <a:xfrm>
            <a:off x="1043608" y="3140968"/>
            <a:ext cx="2678924" cy="1785950"/>
          </a:xfrm>
          <a:prstGeom prst="roundRect">
            <a:avLst>
              <a:gd name="adj" fmla="val 16667"/>
            </a:avLst>
          </a:prstGeom>
          <a:ln w="5715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217" name="Picture 1" descr="F:\фото 19 .12\SAM_9814.JPG"/>
          <p:cNvPicPr>
            <a:picLocks noChangeAspect="1" noChangeArrowheads="1"/>
          </p:cNvPicPr>
          <p:nvPr/>
        </p:nvPicPr>
        <p:blipFill>
          <a:blip r:embed="rId4" cstate="print"/>
          <a:srcRect l="22497" t="4471" r="12040" b="31482"/>
          <a:stretch>
            <a:fillRect/>
          </a:stretch>
        </p:blipFill>
        <p:spPr bwMode="auto">
          <a:xfrm>
            <a:off x="0" y="5013176"/>
            <a:ext cx="2539482" cy="1656184"/>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D:\User\Pictures\b73b15cc7046054505a2472d1a5e0dc3.gif"/>
          <p:cNvPicPr>
            <a:picLocks noChangeAspect="1" noChangeArrowheads="1" noCrop="1"/>
          </p:cNvPicPr>
          <p:nvPr/>
        </p:nvPicPr>
        <p:blipFill>
          <a:blip r:embed="rId2" cstate="print"/>
          <a:srcRect/>
          <a:stretch>
            <a:fillRect/>
          </a:stretch>
        </p:blipFill>
        <p:spPr bwMode="auto">
          <a:xfrm>
            <a:off x="3347864" y="908720"/>
            <a:ext cx="2232248" cy="2232248"/>
          </a:xfrm>
          <a:prstGeom prst="rect">
            <a:avLst/>
          </a:prstGeom>
          <a:noFill/>
        </p:spPr>
      </p:pic>
      <p:pic>
        <p:nvPicPr>
          <p:cNvPr id="39" name="Picture 2" descr="D:\User\Pictures\b73b15cc7046054505a2472d1a5e0dc3.gif"/>
          <p:cNvPicPr>
            <a:picLocks noChangeAspect="1" noChangeArrowheads="1" noCrop="1"/>
          </p:cNvPicPr>
          <p:nvPr/>
        </p:nvPicPr>
        <p:blipFill>
          <a:blip r:embed="rId2" cstate="print"/>
          <a:srcRect/>
          <a:stretch>
            <a:fillRect/>
          </a:stretch>
        </p:blipFill>
        <p:spPr bwMode="auto">
          <a:xfrm>
            <a:off x="4139952" y="2636912"/>
            <a:ext cx="2376264" cy="2376264"/>
          </a:xfrm>
          <a:prstGeom prst="rect">
            <a:avLst/>
          </a:prstGeom>
          <a:noFill/>
        </p:spPr>
      </p:pic>
      <p:pic>
        <p:nvPicPr>
          <p:cNvPr id="40" name="Picture 2" descr="D:\User\Pictures\b73b15cc7046054505a2472d1a5e0dc3.gif"/>
          <p:cNvPicPr>
            <a:picLocks noChangeAspect="1" noChangeArrowheads="1" noCrop="1"/>
          </p:cNvPicPr>
          <p:nvPr/>
        </p:nvPicPr>
        <p:blipFill>
          <a:blip r:embed="rId2" cstate="print"/>
          <a:srcRect/>
          <a:stretch>
            <a:fillRect/>
          </a:stretch>
        </p:blipFill>
        <p:spPr bwMode="auto">
          <a:xfrm>
            <a:off x="6660232" y="764704"/>
            <a:ext cx="2232248" cy="2232248"/>
          </a:xfrm>
          <a:prstGeom prst="rect">
            <a:avLst/>
          </a:prstGeom>
          <a:noFill/>
        </p:spPr>
      </p:pic>
      <p:pic>
        <p:nvPicPr>
          <p:cNvPr id="41" name="Picture 2" descr="D:\User\Pictures\b73b15cc7046054505a2472d1a5e0dc3.gif"/>
          <p:cNvPicPr>
            <a:picLocks noChangeAspect="1" noChangeArrowheads="1" noCrop="1"/>
          </p:cNvPicPr>
          <p:nvPr/>
        </p:nvPicPr>
        <p:blipFill>
          <a:blip r:embed="rId2" cstate="print"/>
          <a:srcRect/>
          <a:stretch>
            <a:fillRect/>
          </a:stretch>
        </p:blipFill>
        <p:spPr bwMode="auto">
          <a:xfrm>
            <a:off x="7020273" y="2852936"/>
            <a:ext cx="2123728" cy="2219138"/>
          </a:xfrm>
          <a:prstGeom prst="rect">
            <a:avLst/>
          </a:prstGeom>
          <a:noFill/>
        </p:spPr>
      </p:pic>
      <p:pic>
        <p:nvPicPr>
          <p:cNvPr id="42" name="Picture 2" descr="D:\User\Pictures\b73b15cc7046054505a2472d1a5e0dc3.gif"/>
          <p:cNvPicPr>
            <a:picLocks noChangeAspect="1" noChangeArrowheads="1" noCrop="1"/>
          </p:cNvPicPr>
          <p:nvPr/>
        </p:nvPicPr>
        <p:blipFill>
          <a:blip r:embed="rId2" cstate="print"/>
          <a:srcRect/>
          <a:stretch>
            <a:fillRect/>
          </a:stretch>
        </p:blipFill>
        <p:spPr bwMode="auto">
          <a:xfrm>
            <a:off x="2555776" y="4293096"/>
            <a:ext cx="2151690" cy="2151690"/>
          </a:xfrm>
          <a:prstGeom prst="rect">
            <a:avLst/>
          </a:prstGeom>
          <a:noFill/>
        </p:spPr>
      </p:pic>
      <p:pic>
        <p:nvPicPr>
          <p:cNvPr id="43" name="Picture 2" descr="D:\User\Pictures\b73b15cc7046054505a2472d1a5e0dc3.gif"/>
          <p:cNvPicPr>
            <a:picLocks noChangeAspect="1" noChangeArrowheads="1" noCrop="1"/>
          </p:cNvPicPr>
          <p:nvPr/>
        </p:nvPicPr>
        <p:blipFill>
          <a:blip r:embed="rId2" cstate="print"/>
          <a:srcRect/>
          <a:stretch>
            <a:fillRect/>
          </a:stretch>
        </p:blipFill>
        <p:spPr bwMode="auto">
          <a:xfrm>
            <a:off x="1043608" y="2348880"/>
            <a:ext cx="2208634" cy="2208634"/>
          </a:xfrm>
          <a:prstGeom prst="rect">
            <a:avLst/>
          </a:prstGeom>
          <a:noFill/>
        </p:spPr>
      </p:pic>
      <p:pic>
        <p:nvPicPr>
          <p:cNvPr id="44" name="Picture 2" descr="D:\User\Pictures\b73b15cc7046054505a2472d1a5e0dc3.gif"/>
          <p:cNvPicPr>
            <a:picLocks noChangeAspect="1" noChangeArrowheads="1" noCrop="1"/>
          </p:cNvPicPr>
          <p:nvPr/>
        </p:nvPicPr>
        <p:blipFill>
          <a:blip r:embed="rId2" cstate="print"/>
          <a:srcRect/>
          <a:stretch>
            <a:fillRect/>
          </a:stretch>
        </p:blipFill>
        <p:spPr bwMode="auto">
          <a:xfrm>
            <a:off x="179512" y="4383344"/>
            <a:ext cx="2448272" cy="2232248"/>
          </a:xfrm>
          <a:prstGeom prst="rect">
            <a:avLst/>
          </a:prstGeom>
          <a:noFill/>
        </p:spPr>
      </p:pic>
      <p:pic>
        <p:nvPicPr>
          <p:cNvPr id="45" name="Picture 2" descr="D:\User\Pictures\b73b15cc7046054505a2472d1a5e0dc3.gif"/>
          <p:cNvPicPr>
            <a:picLocks noChangeAspect="1" noChangeArrowheads="1" noCrop="1"/>
          </p:cNvPicPr>
          <p:nvPr/>
        </p:nvPicPr>
        <p:blipFill>
          <a:blip r:embed="rId2" cstate="print"/>
          <a:srcRect/>
          <a:stretch>
            <a:fillRect/>
          </a:stretch>
        </p:blipFill>
        <p:spPr bwMode="auto">
          <a:xfrm>
            <a:off x="56582" y="908720"/>
            <a:ext cx="2030634" cy="1877338"/>
          </a:xfrm>
          <a:prstGeom prst="rect">
            <a:avLst/>
          </a:prstGeom>
          <a:noFill/>
        </p:spPr>
      </p:pic>
      <p:pic>
        <p:nvPicPr>
          <p:cNvPr id="44035" name="Picture 3" descr="F:\SAM_9263.JPG"/>
          <p:cNvPicPr>
            <a:picLocks noChangeAspect="1" noChangeArrowheads="1"/>
          </p:cNvPicPr>
          <p:nvPr/>
        </p:nvPicPr>
        <p:blipFill>
          <a:blip r:embed="rId3" cstate="print"/>
          <a:srcRect t="20829" r="75254" b="63127"/>
          <a:stretch>
            <a:fillRect/>
          </a:stretch>
        </p:blipFill>
        <p:spPr bwMode="auto">
          <a:xfrm>
            <a:off x="827584" y="5157192"/>
            <a:ext cx="866517" cy="864096"/>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4037" name="Picture 5" descr="F:\SAM_9491.JPG"/>
          <p:cNvPicPr>
            <a:picLocks noChangeAspect="1" noChangeArrowheads="1"/>
          </p:cNvPicPr>
          <p:nvPr/>
        </p:nvPicPr>
        <p:blipFill>
          <a:blip r:embed="rId4" cstate="print"/>
          <a:srcRect l="26010" t="3266" r="29701" b="37667"/>
          <a:stretch>
            <a:fillRect/>
          </a:stretch>
        </p:blipFill>
        <p:spPr bwMode="auto">
          <a:xfrm>
            <a:off x="1763688" y="3140968"/>
            <a:ext cx="792088" cy="792088"/>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4041" name="Picture 9" descr="F:\SAM_9630.JPG"/>
          <p:cNvPicPr>
            <a:picLocks noChangeAspect="1" noChangeArrowheads="1"/>
          </p:cNvPicPr>
          <p:nvPr/>
        </p:nvPicPr>
        <p:blipFill>
          <a:blip r:embed="rId5" cstate="print">
            <a:lum bright="30000" contrast="20000"/>
          </a:blip>
          <a:srcRect l="42619" t="54950" r="40773" b="20439"/>
          <a:stretch>
            <a:fillRect/>
          </a:stretch>
        </p:blipFill>
        <p:spPr bwMode="auto">
          <a:xfrm>
            <a:off x="7668344" y="3501008"/>
            <a:ext cx="792088" cy="880098"/>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4038" name="Picture 6" descr="F:\SAM_9525.JPG"/>
          <p:cNvPicPr>
            <a:picLocks noChangeAspect="1" noChangeArrowheads="1"/>
          </p:cNvPicPr>
          <p:nvPr/>
        </p:nvPicPr>
        <p:blipFill>
          <a:blip r:embed="rId6" cstate="print">
            <a:lum bright="10000" contrast="10000"/>
          </a:blip>
          <a:srcRect l="22319" t="30337" r="62918" b="45051"/>
          <a:stretch>
            <a:fillRect/>
          </a:stretch>
        </p:blipFill>
        <p:spPr bwMode="auto">
          <a:xfrm>
            <a:off x="3923929" y="1394774"/>
            <a:ext cx="936104" cy="1170130"/>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6" name="Picture 2" descr="D:\User\Pictures\b73b15cc7046054505a2472d1a5e0dc3.gif"/>
          <p:cNvPicPr>
            <a:picLocks noChangeAspect="1" noChangeArrowheads="1" noCrop="1"/>
          </p:cNvPicPr>
          <p:nvPr/>
        </p:nvPicPr>
        <p:blipFill>
          <a:blip r:embed="rId2" cstate="print"/>
          <a:srcRect/>
          <a:stretch>
            <a:fillRect/>
          </a:stretch>
        </p:blipFill>
        <p:spPr bwMode="auto">
          <a:xfrm>
            <a:off x="4572000" y="4509120"/>
            <a:ext cx="2088232" cy="1930587"/>
          </a:xfrm>
          <a:prstGeom prst="rect">
            <a:avLst/>
          </a:prstGeom>
          <a:noFill/>
        </p:spPr>
      </p:pic>
      <p:sp>
        <p:nvSpPr>
          <p:cNvPr id="29" name="TextBox 28"/>
          <p:cNvSpPr txBox="1"/>
          <p:nvPr/>
        </p:nvSpPr>
        <p:spPr>
          <a:xfrm>
            <a:off x="6948264" y="2492896"/>
            <a:ext cx="21957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200" b="1" dirty="0" err="1" smtClean="0">
                <a:solidFill>
                  <a:srgbClr val="FF0000"/>
                </a:solidFill>
              </a:rPr>
              <a:t>Кожакарь</a:t>
            </a:r>
            <a:r>
              <a:rPr lang="ru-RU" sz="1200" b="1" dirty="0" smtClean="0">
                <a:solidFill>
                  <a:srgbClr val="FF0000"/>
                </a:solidFill>
              </a:rPr>
              <a:t> Сергей, 7 лет</a:t>
            </a:r>
            <a:endParaRPr lang="ru-RU" sz="1200" b="1" dirty="0">
              <a:solidFill>
                <a:srgbClr val="FF0000"/>
              </a:solidFill>
            </a:endParaRPr>
          </a:p>
        </p:txBody>
      </p:sp>
      <p:sp>
        <p:nvSpPr>
          <p:cNvPr id="32" name="TextBox 31"/>
          <p:cNvSpPr txBox="1"/>
          <p:nvPr/>
        </p:nvSpPr>
        <p:spPr>
          <a:xfrm>
            <a:off x="3563888" y="2636911"/>
            <a:ext cx="1944216" cy="60016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1100" b="1" dirty="0" smtClean="0">
                <a:solidFill>
                  <a:srgbClr val="FF0000"/>
                </a:solidFill>
              </a:rPr>
              <a:t>Руководитель проекта: Карпова Людмила Николаевна</a:t>
            </a:r>
            <a:endParaRPr lang="ru-RU" sz="1100" b="1" dirty="0">
              <a:solidFill>
                <a:srgbClr val="FF0000"/>
              </a:solidFill>
            </a:endParaRPr>
          </a:p>
        </p:txBody>
      </p:sp>
      <p:sp>
        <p:nvSpPr>
          <p:cNvPr id="26" name="TextBox 25"/>
          <p:cNvSpPr txBox="1"/>
          <p:nvPr/>
        </p:nvSpPr>
        <p:spPr>
          <a:xfrm>
            <a:off x="1835696" y="4005064"/>
            <a:ext cx="194421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1200" b="1" dirty="0" smtClean="0">
                <a:solidFill>
                  <a:srgbClr val="FF0000"/>
                </a:solidFill>
              </a:rPr>
              <a:t>Колосова Мария, 10 лет</a:t>
            </a:r>
            <a:endParaRPr lang="ru-RU" sz="1200" b="1" dirty="0">
              <a:solidFill>
                <a:srgbClr val="FF0000"/>
              </a:solidFill>
            </a:endParaRPr>
          </a:p>
        </p:txBody>
      </p:sp>
      <p:sp>
        <p:nvSpPr>
          <p:cNvPr id="33" name="TextBox 32"/>
          <p:cNvSpPr txBox="1"/>
          <p:nvPr/>
        </p:nvSpPr>
        <p:spPr>
          <a:xfrm>
            <a:off x="2843808" y="6237312"/>
            <a:ext cx="2016224" cy="30777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400" b="1" dirty="0" smtClean="0">
                <a:solidFill>
                  <a:srgbClr val="FF0000"/>
                </a:solidFill>
              </a:rPr>
              <a:t>Чистяков Саша, 8 лет</a:t>
            </a:r>
            <a:endParaRPr lang="ru-RU" sz="1600" b="1" dirty="0" smtClean="0">
              <a:solidFill>
                <a:srgbClr val="FF0000"/>
              </a:solidFill>
            </a:endParaRPr>
          </a:p>
        </p:txBody>
      </p:sp>
      <p:sp>
        <p:nvSpPr>
          <p:cNvPr id="27" name="TextBox 26"/>
          <p:cNvSpPr txBox="1"/>
          <p:nvPr/>
        </p:nvSpPr>
        <p:spPr>
          <a:xfrm>
            <a:off x="683568" y="6309320"/>
            <a:ext cx="1656184"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200" b="1" dirty="0" smtClean="0">
                <a:solidFill>
                  <a:srgbClr val="FF0000"/>
                </a:solidFill>
              </a:rPr>
              <a:t>Теплов Слава, 8 лет</a:t>
            </a:r>
            <a:endParaRPr lang="ru-RU" sz="1200" b="1" dirty="0">
              <a:solidFill>
                <a:srgbClr val="FF0000"/>
              </a:solidFill>
            </a:endParaRPr>
          </a:p>
        </p:txBody>
      </p:sp>
      <p:sp>
        <p:nvSpPr>
          <p:cNvPr id="31" name="TextBox 30"/>
          <p:cNvSpPr txBox="1"/>
          <p:nvPr/>
        </p:nvSpPr>
        <p:spPr>
          <a:xfrm>
            <a:off x="4932040" y="6021288"/>
            <a:ext cx="2016224"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200" b="1" dirty="0" smtClean="0">
                <a:solidFill>
                  <a:srgbClr val="FF0000"/>
                </a:solidFill>
              </a:rPr>
              <a:t>Колесникова Злата, 7 лет</a:t>
            </a:r>
            <a:endParaRPr lang="ru-RU" sz="1200" b="1" dirty="0">
              <a:solidFill>
                <a:srgbClr val="FF0000"/>
              </a:solidFill>
            </a:endParaRPr>
          </a:p>
        </p:txBody>
      </p:sp>
      <p:sp>
        <p:nvSpPr>
          <p:cNvPr id="10" name="TextBox 9"/>
          <p:cNvSpPr txBox="1"/>
          <p:nvPr/>
        </p:nvSpPr>
        <p:spPr>
          <a:xfrm>
            <a:off x="395536" y="116633"/>
            <a:ext cx="8568952"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2400" b="1" dirty="0" smtClean="0">
                <a:solidFill>
                  <a:srgbClr val="FF0000"/>
                </a:solidFill>
              </a:rPr>
              <a:t>Команда «Добрые сердца» создателей проекта «</a:t>
            </a:r>
            <a:r>
              <a:rPr lang="ru-RU" sz="24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Позаботься о птицах зимой»</a:t>
            </a:r>
            <a:r>
              <a:rPr lang="ru-RU" sz="2400" b="1" dirty="0" smtClean="0">
                <a:solidFill>
                  <a:srgbClr val="FF0000"/>
                </a:solidFill>
              </a:rPr>
              <a:t> </a:t>
            </a:r>
            <a:endParaRPr lang="ru-RU" sz="2400" b="1" dirty="0">
              <a:solidFill>
                <a:srgbClr val="FF0000"/>
              </a:solidFill>
            </a:endParaRPr>
          </a:p>
        </p:txBody>
      </p:sp>
      <p:pic>
        <p:nvPicPr>
          <p:cNvPr id="29697" name="Picture 1" descr="F:\Новая папка (2)\SAM_9802.JPG"/>
          <p:cNvPicPr>
            <a:picLocks noChangeAspect="1" noChangeArrowheads="1"/>
          </p:cNvPicPr>
          <p:nvPr/>
        </p:nvPicPr>
        <p:blipFill>
          <a:blip r:embed="rId7" cstate="print"/>
          <a:srcRect l="26088" t="4348" r="15215" b="17389"/>
          <a:stretch>
            <a:fillRect/>
          </a:stretch>
        </p:blipFill>
        <p:spPr bwMode="auto">
          <a:xfrm>
            <a:off x="3131840" y="5013176"/>
            <a:ext cx="936104" cy="936104"/>
          </a:xfrm>
          <a:prstGeom prst="ellipse">
            <a:avLst/>
          </a:prstGeom>
          <a:noFill/>
          <a:ln w="76200">
            <a:solidFill>
              <a:srgbClr val="7030A0"/>
            </a:solidFill>
          </a:ln>
        </p:spPr>
      </p:pic>
      <p:pic>
        <p:nvPicPr>
          <p:cNvPr id="2" name="Picture 1" descr="F:\фото 19 .12\SAM_9820.JPG"/>
          <p:cNvPicPr>
            <a:picLocks noChangeAspect="1" noChangeArrowheads="1"/>
          </p:cNvPicPr>
          <p:nvPr/>
        </p:nvPicPr>
        <p:blipFill>
          <a:blip r:embed="rId8" cstate="print"/>
          <a:srcRect l="27243" t="1604" r="25789" b="61395"/>
          <a:stretch>
            <a:fillRect/>
          </a:stretch>
        </p:blipFill>
        <p:spPr bwMode="auto">
          <a:xfrm>
            <a:off x="7380312" y="1484784"/>
            <a:ext cx="864096" cy="894308"/>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2769" name="Picture 1" descr="F:\фото 19 .12\SAM_9825.JPG"/>
          <p:cNvPicPr>
            <a:picLocks noChangeAspect="1" noChangeArrowheads="1"/>
          </p:cNvPicPr>
          <p:nvPr/>
        </p:nvPicPr>
        <p:blipFill>
          <a:blip r:embed="rId9" cstate="print"/>
          <a:srcRect l="19185" t="5869" r="31263" b="47182"/>
          <a:stretch>
            <a:fillRect/>
          </a:stretch>
        </p:blipFill>
        <p:spPr bwMode="auto">
          <a:xfrm>
            <a:off x="4932040" y="3429000"/>
            <a:ext cx="864097" cy="675504"/>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8" name="TextBox 27"/>
          <p:cNvSpPr txBox="1"/>
          <p:nvPr/>
        </p:nvSpPr>
        <p:spPr>
          <a:xfrm>
            <a:off x="4572000" y="4221088"/>
            <a:ext cx="2088232"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1200" b="1" dirty="0" err="1" smtClean="0">
                <a:solidFill>
                  <a:srgbClr val="FF0000"/>
                </a:solidFill>
              </a:rPr>
              <a:t>Житомирова</a:t>
            </a:r>
            <a:r>
              <a:rPr lang="ru-RU" sz="1200" b="1" dirty="0" smtClean="0">
                <a:solidFill>
                  <a:srgbClr val="FF0000"/>
                </a:solidFill>
              </a:rPr>
              <a:t> Катя, 7 лет</a:t>
            </a:r>
            <a:endParaRPr lang="ru-RU" sz="1200" b="1" dirty="0">
              <a:solidFill>
                <a:srgbClr val="FF0000"/>
              </a:solidFill>
            </a:endParaRPr>
          </a:p>
        </p:txBody>
      </p:sp>
      <p:pic>
        <p:nvPicPr>
          <p:cNvPr id="35" name="Picture 2" descr="F:\Новая папка (2)\SAM_9795.JPG"/>
          <p:cNvPicPr>
            <a:picLocks noChangeAspect="1" noChangeArrowheads="1"/>
          </p:cNvPicPr>
          <p:nvPr/>
        </p:nvPicPr>
        <p:blipFill>
          <a:blip r:embed="rId10" cstate="print"/>
          <a:srcRect l="36279" t="32892" r="34698" b="22605"/>
          <a:stretch>
            <a:fillRect/>
          </a:stretch>
        </p:blipFill>
        <p:spPr bwMode="auto">
          <a:xfrm>
            <a:off x="683569" y="1559432"/>
            <a:ext cx="792088" cy="789448"/>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6" name="TextBox 35"/>
          <p:cNvSpPr txBox="1"/>
          <p:nvPr/>
        </p:nvSpPr>
        <p:spPr>
          <a:xfrm>
            <a:off x="251520" y="2348880"/>
            <a:ext cx="2304256" cy="30777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400" b="1" dirty="0" smtClean="0">
                <a:solidFill>
                  <a:srgbClr val="FF0000"/>
                </a:solidFill>
              </a:rPr>
              <a:t>Потапова Даша, 7 лет</a:t>
            </a:r>
            <a:endParaRPr lang="ru-RU" sz="1400" b="1" dirty="0">
              <a:solidFill>
                <a:srgbClr val="FF0000"/>
              </a:solidFill>
            </a:endParaRPr>
          </a:p>
        </p:txBody>
      </p:sp>
      <p:pic>
        <p:nvPicPr>
          <p:cNvPr id="34" name="Picture 1" descr="F:\фото 19 .12\SAM_9817.JPG"/>
          <p:cNvPicPr>
            <a:picLocks noChangeAspect="1" noChangeArrowheads="1"/>
          </p:cNvPicPr>
          <p:nvPr/>
        </p:nvPicPr>
        <p:blipFill>
          <a:blip r:embed="rId11" cstate="print"/>
          <a:srcRect l="37935" t="28310" r="43668" b="41143"/>
          <a:stretch>
            <a:fillRect/>
          </a:stretch>
        </p:blipFill>
        <p:spPr bwMode="auto">
          <a:xfrm>
            <a:off x="5220072" y="5085184"/>
            <a:ext cx="812944" cy="899814"/>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0" name="TextBox 29"/>
          <p:cNvSpPr txBox="1"/>
          <p:nvPr/>
        </p:nvSpPr>
        <p:spPr>
          <a:xfrm>
            <a:off x="6948264" y="4509120"/>
            <a:ext cx="21957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1200" b="1" dirty="0" smtClean="0">
                <a:solidFill>
                  <a:srgbClr val="FF0000"/>
                </a:solidFill>
              </a:rPr>
              <a:t>Лукашова Анастасия, 7 лет</a:t>
            </a:r>
            <a:endParaRPr lang="ru-RU" sz="1200" b="1" dirty="0">
              <a:solidFill>
                <a:srgbClr val="FF0000"/>
              </a:solidFill>
            </a:endParaRPr>
          </a:p>
        </p:txBody>
      </p:sp>
      <p:pic>
        <p:nvPicPr>
          <p:cNvPr id="37" name="Picture 2" descr="D:\User\Pictures\b73b15cc7046054505a2472d1a5e0dc3.gif"/>
          <p:cNvPicPr>
            <a:picLocks noChangeAspect="1" noChangeArrowheads="1" noCrop="1"/>
          </p:cNvPicPr>
          <p:nvPr/>
        </p:nvPicPr>
        <p:blipFill>
          <a:blip r:embed="rId2" cstate="print"/>
          <a:srcRect/>
          <a:stretch>
            <a:fillRect/>
          </a:stretch>
        </p:blipFill>
        <p:spPr bwMode="auto">
          <a:xfrm>
            <a:off x="6660232" y="4653136"/>
            <a:ext cx="1947198" cy="1800200"/>
          </a:xfrm>
          <a:prstGeom prst="rect">
            <a:avLst/>
          </a:prstGeom>
          <a:noFill/>
        </p:spPr>
      </p:pic>
      <p:sp>
        <p:nvSpPr>
          <p:cNvPr id="47" name="TextBox 46"/>
          <p:cNvSpPr txBox="1"/>
          <p:nvPr/>
        </p:nvSpPr>
        <p:spPr>
          <a:xfrm>
            <a:off x="7236296" y="6309320"/>
            <a:ext cx="1907704"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200" b="1" dirty="0" smtClean="0">
                <a:solidFill>
                  <a:srgbClr val="FF0000"/>
                </a:solidFill>
              </a:rPr>
              <a:t>Шмелева Анастасия,8 лет</a:t>
            </a:r>
            <a:endParaRPr lang="ru-RU" sz="1200" b="1" dirty="0">
              <a:solidFill>
                <a:srgbClr val="FF0000"/>
              </a:solidFill>
            </a:endParaRPr>
          </a:p>
        </p:txBody>
      </p:sp>
      <p:pic>
        <p:nvPicPr>
          <p:cNvPr id="48" name="Picture 2" descr="F:\фото птицы\SAM_9724.JPG"/>
          <p:cNvPicPr>
            <a:picLocks noChangeAspect="1" noChangeArrowheads="1"/>
          </p:cNvPicPr>
          <p:nvPr/>
        </p:nvPicPr>
        <p:blipFill>
          <a:blip r:embed="rId12" cstate="print"/>
          <a:srcRect l="56803" t="43577" r="27292" b="35211"/>
          <a:stretch>
            <a:fillRect/>
          </a:stretch>
        </p:blipFill>
        <p:spPr bwMode="auto">
          <a:xfrm>
            <a:off x="7308304" y="5229200"/>
            <a:ext cx="792088" cy="792088"/>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amond(in)">
                                      <p:cBhvr>
                                        <p:cTn id="7"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descr="F:\фото 19 .12\SAM_9824.JPG"/>
          <p:cNvPicPr>
            <a:picLocks noChangeAspect="1" noChangeArrowheads="1"/>
          </p:cNvPicPr>
          <p:nvPr/>
        </p:nvPicPr>
        <p:blipFill>
          <a:blip r:embed="rId2" cstate="print"/>
          <a:srcRect t="31312"/>
          <a:stretch>
            <a:fillRect/>
          </a:stretch>
        </p:blipFill>
        <p:spPr bwMode="auto">
          <a:xfrm>
            <a:off x="323528" y="1196752"/>
            <a:ext cx="3637652" cy="2448272"/>
          </a:xfrm>
          <a:prstGeom prst="rect">
            <a:avLst/>
          </a:prstGeom>
          <a:ln>
            <a:noFill/>
          </a:ln>
          <a:effectLst>
            <a:softEdge rad="112500"/>
          </a:effectLst>
        </p:spPr>
      </p:pic>
      <p:sp>
        <p:nvSpPr>
          <p:cNvPr id="4" name="TextBox 3"/>
          <p:cNvSpPr txBox="1"/>
          <p:nvPr/>
        </p:nvSpPr>
        <p:spPr>
          <a:xfrm>
            <a:off x="323528" y="3789041"/>
            <a:ext cx="3744416"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solidFill>
                  <a:srgbClr val="FF0000"/>
                </a:solidFill>
              </a:rPr>
              <a:t>Познавательная игра «Поле чудес»</a:t>
            </a:r>
          </a:p>
          <a:p>
            <a:pPr algn="ctr"/>
            <a:r>
              <a:rPr lang="ru-RU" b="1" dirty="0" smtClean="0">
                <a:solidFill>
                  <a:srgbClr val="FF0000"/>
                </a:solidFill>
              </a:rPr>
              <a:t> о зимующих птицах</a:t>
            </a:r>
            <a:endParaRPr lang="ru-RU" b="1" dirty="0">
              <a:solidFill>
                <a:srgbClr val="FF0000"/>
              </a:solidFill>
            </a:endParaRPr>
          </a:p>
        </p:txBody>
      </p:sp>
      <p:pic>
        <p:nvPicPr>
          <p:cNvPr id="5" name="Рисунок 4" descr="http://lesovichokns.ucoz.ru/DSC01894.jpg"/>
          <p:cNvPicPr/>
          <p:nvPr/>
        </p:nvPicPr>
        <p:blipFill>
          <a:blip r:embed="rId3" cstate="print"/>
          <a:srcRect r="6818" b="13513"/>
          <a:stretch>
            <a:fillRect/>
          </a:stretch>
        </p:blipFill>
        <p:spPr bwMode="auto">
          <a:xfrm>
            <a:off x="4499992" y="1052736"/>
            <a:ext cx="3960440" cy="2880320"/>
          </a:xfrm>
          <a:prstGeom prst="rect">
            <a:avLst/>
          </a:prstGeom>
          <a:ln>
            <a:noFill/>
          </a:ln>
          <a:effectLst>
            <a:softEdge rad="112500"/>
          </a:effectLst>
        </p:spPr>
      </p:pic>
      <p:sp>
        <p:nvSpPr>
          <p:cNvPr id="6" name="Прямоугольник 5"/>
          <p:cNvSpPr/>
          <p:nvPr/>
        </p:nvSpPr>
        <p:spPr>
          <a:xfrm>
            <a:off x="4572000" y="3844498"/>
            <a:ext cx="3960440" cy="369332"/>
          </a:xfrm>
          <a:prstGeom prst="rect">
            <a:avLst/>
          </a:prstGeom>
        </p:spPr>
        <p:txBody>
          <a:bodyPr wrap="square">
            <a:spAutoFit/>
          </a:bodyPr>
          <a:lstStyle/>
          <a:p>
            <a:pPr algn="ctr"/>
            <a:r>
              <a:rPr lang="ru-RU" b="1" dirty="0" smtClean="0">
                <a:solidFill>
                  <a:srgbClr val="FF0000"/>
                </a:solidFill>
                <a:ea typeface="Verdana" pitchFamily="34" charset="0"/>
                <a:cs typeface="Verdana" pitchFamily="34" charset="0"/>
              </a:rPr>
              <a:t>Викторина «Птицы – наши друзья»</a:t>
            </a:r>
            <a:endParaRPr lang="ru-RU" b="1" dirty="0">
              <a:solidFill>
                <a:srgbClr val="FF0000"/>
              </a:solidFill>
              <a:ea typeface="Verdana" pitchFamily="34" charset="0"/>
              <a:cs typeface="Verdana" pitchFamily="34" charset="0"/>
            </a:endParaRPr>
          </a:p>
        </p:txBody>
      </p:sp>
      <p:sp>
        <p:nvSpPr>
          <p:cNvPr id="7" name="TextBox 6"/>
          <p:cNvSpPr txBox="1"/>
          <p:nvPr/>
        </p:nvSpPr>
        <p:spPr>
          <a:xfrm>
            <a:off x="611560" y="548680"/>
            <a:ext cx="7560840" cy="646331"/>
          </a:xfrm>
          <a:prstGeom prst="rect">
            <a:avLst/>
          </a:prstGeom>
          <a:noFill/>
        </p:spPr>
        <p:txBody>
          <a:bodyPr wrap="square" rtlCol="0">
            <a:spAutoFit/>
          </a:bodyPr>
          <a:lstStyle/>
          <a:p>
            <a:pPr algn="ctr"/>
            <a:r>
              <a:rPr lang="ru-RU" sz="3600" b="1" dirty="0" smtClean="0">
                <a:solidFill>
                  <a:srgbClr val="FF0000"/>
                </a:solidFill>
              </a:rPr>
              <a:t>Творческая часть проекта</a:t>
            </a:r>
            <a:endParaRPr lang="ru-RU" sz="3600" b="1"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763688" y="1052736"/>
            <a:ext cx="5240803" cy="3932659"/>
          </a:xfrm>
          <a:prstGeom prst="rect">
            <a:avLst/>
          </a:prstGeom>
          <a:noFill/>
          <a:ln w="9525">
            <a:noFill/>
            <a:miter lim="800000"/>
            <a:headEnd/>
            <a:tailEnd/>
          </a:ln>
        </p:spPr>
      </p:pic>
      <p:sp>
        <p:nvSpPr>
          <p:cNvPr id="3" name="TextBox 2"/>
          <p:cNvSpPr txBox="1"/>
          <p:nvPr/>
        </p:nvSpPr>
        <p:spPr>
          <a:xfrm>
            <a:off x="1331640" y="476672"/>
            <a:ext cx="6624736" cy="523220"/>
          </a:xfrm>
          <a:prstGeom prst="rect">
            <a:avLst/>
          </a:prstGeom>
          <a:noFill/>
        </p:spPr>
        <p:txBody>
          <a:bodyPr wrap="square" rtlCol="0">
            <a:spAutoFit/>
          </a:bodyPr>
          <a:lstStyle/>
          <a:p>
            <a:pPr algn="ctr"/>
            <a:r>
              <a:rPr lang="ru-RU" sz="2800" b="1" dirty="0" smtClean="0">
                <a:solidFill>
                  <a:srgbClr val="FF0000"/>
                </a:solidFill>
                <a:latin typeface="Monotype Corsiva" pitchFamily="66" charset="0"/>
              </a:rPr>
              <a:t>Выставка  картин</a:t>
            </a:r>
            <a:endParaRPr lang="ru-RU" sz="2800" b="1" dirty="0">
              <a:solidFill>
                <a:srgbClr val="FF0000"/>
              </a:solidFill>
              <a:latin typeface="Monotype Corsiva"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фото 19 .12\SAM_9820.JPG"/>
          <p:cNvPicPr>
            <a:picLocks noChangeAspect="1" noChangeArrowheads="1"/>
          </p:cNvPicPr>
          <p:nvPr/>
        </p:nvPicPr>
        <p:blipFill>
          <a:blip r:embed="rId2" cstate="print"/>
          <a:srcRect/>
          <a:stretch>
            <a:fillRect/>
          </a:stretch>
        </p:blipFill>
        <p:spPr bwMode="auto">
          <a:xfrm flipH="1">
            <a:off x="971600" y="548680"/>
            <a:ext cx="1684730" cy="23316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6082" name="Picture 2" descr="F:\фото 19 .12\SAM_9825.JPG"/>
          <p:cNvPicPr>
            <a:picLocks noChangeAspect="1" noChangeArrowheads="1"/>
          </p:cNvPicPr>
          <p:nvPr/>
        </p:nvPicPr>
        <p:blipFill>
          <a:blip r:embed="rId3" cstate="print"/>
          <a:srcRect l="17137" r="23969"/>
          <a:stretch>
            <a:fillRect/>
          </a:stretch>
        </p:blipFill>
        <p:spPr bwMode="auto">
          <a:xfrm>
            <a:off x="899592" y="3068960"/>
            <a:ext cx="1824700" cy="21328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1403648" y="5589240"/>
            <a:ext cx="5472608" cy="646331"/>
          </a:xfrm>
          <a:prstGeom prst="rect">
            <a:avLst/>
          </a:prstGeom>
          <a:noFill/>
        </p:spPr>
        <p:txBody>
          <a:bodyPr wrap="square" rtlCol="0">
            <a:spAutoFit/>
          </a:bodyPr>
          <a:lstStyle/>
          <a:p>
            <a:pPr algn="ctr"/>
            <a:r>
              <a:rPr lang="ru-RU" sz="3600" b="1" dirty="0" smtClean="0">
                <a:solidFill>
                  <a:srgbClr val="FF0000"/>
                </a:solidFill>
                <a:latin typeface="Monotype Corsiva" pitchFamily="66" charset="0"/>
              </a:rPr>
              <a:t>Дети рисуют</a:t>
            </a:r>
            <a:endParaRPr lang="ru-RU" sz="3600" b="1" dirty="0">
              <a:solidFill>
                <a:srgbClr val="FF0000"/>
              </a:solidFill>
              <a:latin typeface="Monotype Corsiva" pitchFamily="66" charset="0"/>
            </a:endParaRPr>
          </a:p>
        </p:txBody>
      </p:sp>
      <p:pic>
        <p:nvPicPr>
          <p:cNvPr id="5" name="Picture 4" descr="F:\фото\фотоа\Карпова фото\Карпова\SDC12203.JPG"/>
          <p:cNvPicPr>
            <a:picLocks noChangeAspect="1" noChangeArrowheads="1"/>
          </p:cNvPicPr>
          <p:nvPr/>
        </p:nvPicPr>
        <p:blipFill>
          <a:blip r:embed="rId4" cstate="print"/>
          <a:srcRect l="14607" r="12360"/>
          <a:stretch>
            <a:fillRect/>
          </a:stretch>
        </p:blipFill>
        <p:spPr bwMode="auto">
          <a:xfrm>
            <a:off x="3563887" y="692696"/>
            <a:ext cx="5371189" cy="460851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F:\фото 19 .12\SAM_9842.JPG"/>
          <p:cNvPicPr>
            <a:picLocks noChangeAspect="1" noChangeArrowheads="1"/>
          </p:cNvPicPr>
          <p:nvPr/>
        </p:nvPicPr>
        <p:blipFill>
          <a:blip r:embed="rId2" cstate="print"/>
          <a:srcRect t="14233" r="18408"/>
          <a:stretch>
            <a:fillRect/>
          </a:stretch>
        </p:blipFill>
        <p:spPr bwMode="auto">
          <a:xfrm>
            <a:off x="1043608" y="2348880"/>
            <a:ext cx="3024336" cy="2119185"/>
          </a:xfrm>
          <a:prstGeom prst="rect">
            <a:avLst/>
          </a:prstGeom>
          <a:ln>
            <a:noFill/>
          </a:ln>
          <a:effectLst>
            <a:softEdge rad="112500"/>
          </a:effectLst>
        </p:spPr>
      </p:pic>
      <p:sp>
        <p:nvSpPr>
          <p:cNvPr id="3" name="TextBox 2"/>
          <p:cNvSpPr txBox="1"/>
          <p:nvPr/>
        </p:nvSpPr>
        <p:spPr>
          <a:xfrm>
            <a:off x="899592" y="980728"/>
            <a:ext cx="7920880"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solidFill>
                  <a:srgbClr val="FF0000"/>
                </a:solidFill>
              </a:rPr>
              <a:t>Награждение учащихся за победу в  викторине «Зимующие птицы»</a:t>
            </a:r>
            <a:endParaRPr lang="ru-RU" sz="2400" b="1" dirty="0">
              <a:solidFill>
                <a:srgbClr val="FF0000"/>
              </a:solidFill>
            </a:endParaRPr>
          </a:p>
        </p:txBody>
      </p:sp>
      <p:pic>
        <p:nvPicPr>
          <p:cNvPr id="8193" name="Picture 1" descr="F:\фото 19 .12\SAM_9841.JPG"/>
          <p:cNvPicPr>
            <a:picLocks noChangeAspect="1" noChangeArrowheads="1"/>
          </p:cNvPicPr>
          <p:nvPr/>
        </p:nvPicPr>
        <p:blipFill>
          <a:blip r:embed="rId3" cstate="print"/>
          <a:srcRect r="33861"/>
          <a:stretch>
            <a:fillRect/>
          </a:stretch>
        </p:blipFill>
        <p:spPr bwMode="auto">
          <a:xfrm>
            <a:off x="5004048" y="2060848"/>
            <a:ext cx="2880320" cy="24675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827584" y="373886"/>
            <a:ext cx="8064896" cy="646331"/>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lvl="0" algn="ctr"/>
            <a:r>
              <a:rPr lang="ru-RU" sz="3600" b="1" dirty="0" smtClean="0">
                <a:solidFill>
                  <a:srgbClr val="FF0000"/>
                </a:solidFill>
                <a:latin typeface="+mj-lt"/>
                <a:ea typeface="Times New Roman" pitchFamily="18" charset="0"/>
                <a:cs typeface="Times New Roman" pitchFamily="18" charset="0"/>
              </a:rPr>
              <a:t>ГДЕ ЛУЧШЕ РАЗМЕЩАТЬ КОРМУШКИ</a:t>
            </a:r>
            <a:endParaRPr lang="ru-RU" sz="3600" b="1" dirty="0" smtClean="0">
              <a:solidFill>
                <a:srgbClr val="FF0000"/>
              </a:solidFill>
              <a:latin typeface="+mj-lt"/>
              <a:cs typeface="Arial" pitchFamily="34" charset="0"/>
            </a:endParaRPr>
          </a:p>
        </p:txBody>
      </p:sp>
      <p:sp>
        <p:nvSpPr>
          <p:cNvPr id="6" name="TextBox 5"/>
          <p:cNvSpPr txBox="1"/>
          <p:nvPr/>
        </p:nvSpPr>
        <p:spPr>
          <a:xfrm>
            <a:off x="4067944" y="1628800"/>
            <a:ext cx="4608512" cy="221599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000" b="1" dirty="0" smtClean="0">
                <a:solidFill>
                  <a:schemeClr val="accent1">
                    <a:lumMod val="75000"/>
                  </a:schemeClr>
                </a:solidFill>
              </a:rPr>
              <a:t>Для мелких птиц подкормочные площадки лучше устраивать поблизости от густого куста или на опушке хвойного леса. Кормушки должны располагаться в защищённых от ветра местах.</a:t>
            </a:r>
          </a:p>
          <a:p>
            <a:endParaRPr lang="ru-RU" dirty="0"/>
          </a:p>
        </p:txBody>
      </p:sp>
      <p:pic>
        <p:nvPicPr>
          <p:cNvPr id="5" name="Рисунок 4" descr="32"/>
          <p:cNvPicPr/>
          <p:nvPr/>
        </p:nvPicPr>
        <p:blipFill>
          <a:blip r:embed="rId3" cstate="print"/>
          <a:srcRect/>
          <a:stretch>
            <a:fillRect/>
          </a:stretch>
        </p:blipFill>
        <p:spPr bwMode="auto">
          <a:xfrm>
            <a:off x="251520" y="1340768"/>
            <a:ext cx="3456384" cy="3096344"/>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4"/>
              </p:ext>
            </p:extLst>
          </p:nvPr>
        </p:nvPicPr>
        <p:blipFill>
          <a:blip r:embed="rId5" cstate="print"/>
          <a:stretch>
            <a:fillRect/>
          </a:stretch>
        </p:blipFill>
        <p:spPr>
          <a:xfrm>
            <a:off x="3491880" y="407707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diamond(in)">
                                      <p:cBhvr>
                                        <p:cTn id="7" dur="2000"/>
                                        <p:tgtEl>
                                          <p:spTgt spid="1945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par>
                                <p:cTn id="11" presetID="8"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par>
                          <p:cTn id="14" fill="hold">
                            <p:stCondLst>
                              <p:cond delay="2000"/>
                            </p:stCondLst>
                            <p:childTnLst>
                              <p:par>
                                <p:cTn id="15" presetID="1" presetClass="mediacall" presetSubtype="0" fill="hold" nodeType="afterEffect">
                                  <p:stCondLst>
                                    <p:cond delay="0"/>
                                  </p:stCondLst>
                                  <p:childTnLst>
                                    <p:cmd type="call" cmd="playFrom(0.0)">
                                      <p:cBhvr>
                                        <p:cTn id="16" dur="52941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19457"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16632"/>
            <a:ext cx="7992888" cy="2185214"/>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lvl="0" indent="228600" algn="ctr" fontAlgn="base">
              <a:spcBef>
                <a:spcPct val="0"/>
              </a:spcBef>
              <a:spcAft>
                <a:spcPct val="0"/>
              </a:spcAft>
            </a:pPr>
            <a:r>
              <a:rPr lang="ru-RU" sz="2800" b="1" dirty="0" smtClean="0">
                <a:solidFill>
                  <a:srgbClr val="C00000"/>
                </a:solidFill>
                <a:latin typeface="Calibri" pitchFamily="34" charset="0"/>
                <a:ea typeface="Times New Roman" pitchFamily="18" charset="0"/>
                <a:cs typeface="Times New Roman" pitchFamily="18" charset="0"/>
              </a:rPr>
              <a:t>ИЗГОТОВЛЕНИЕ КОРМУШКИ </a:t>
            </a:r>
            <a:endParaRPr lang="ru-RU" sz="1050" b="1" dirty="0" smtClean="0">
              <a:solidFill>
                <a:srgbClr val="C00000"/>
              </a:solidFill>
              <a:latin typeface="Arial" pitchFamily="34" charset="0"/>
              <a:cs typeface="Arial" pitchFamily="34" charset="0"/>
            </a:endParaRPr>
          </a:p>
          <a:p>
            <a:pPr lvl="0" indent="228600" algn="just" eaLnBrk="0" fontAlgn="base" hangingPunct="0">
              <a:spcBef>
                <a:spcPct val="0"/>
              </a:spcBef>
              <a:spcAft>
                <a:spcPct val="0"/>
              </a:spcAft>
            </a:pPr>
            <a:r>
              <a:rPr lang="ru-RU" b="1" dirty="0" smtClean="0">
                <a:solidFill>
                  <a:srgbClr val="0070C0"/>
                </a:solidFill>
                <a:latin typeface="Calibri" pitchFamily="34" charset="0"/>
                <a:ea typeface="Times New Roman" pitchFamily="18" charset="0"/>
                <a:cs typeface="Times New Roman" pitchFamily="18" charset="0"/>
              </a:rPr>
              <a:t>Делая кормушки любых конструкций важно помнить главные правила: </a:t>
            </a:r>
            <a:endParaRPr lang="ru-RU" sz="800" b="1" dirty="0" smtClean="0">
              <a:solidFill>
                <a:srgbClr val="0070C0"/>
              </a:solidFill>
              <a:latin typeface="Arial" pitchFamily="34" charset="0"/>
              <a:cs typeface="Arial" pitchFamily="34" charset="0"/>
            </a:endParaRPr>
          </a:p>
          <a:p>
            <a:pPr lvl="0" indent="228600" algn="just" eaLnBrk="0" fontAlgn="base" hangingPunct="0">
              <a:spcBef>
                <a:spcPct val="0"/>
              </a:spcBef>
              <a:spcAft>
                <a:spcPct val="0"/>
              </a:spcAft>
            </a:pPr>
            <a:r>
              <a:rPr lang="ru-RU" b="1" dirty="0" smtClean="0">
                <a:solidFill>
                  <a:srgbClr val="0070C0"/>
                </a:solidFill>
                <a:latin typeface="Calibri" pitchFamily="34" charset="0"/>
                <a:ea typeface="Times New Roman" pitchFamily="18" charset="0"/>
                <a:cs typeface="Times New Roman" pitchFamily="18" charset="0"/>
              </a:rPr>
              <a:t>1. У кормушки обязательно должна быть крыша, иначе корм может быть засыпан снегом или залит дождем и стать непригодным для птиц. </a:t>
            </a:r>
            <a:endParaRPr lang="ru-RU" sz="800" b="1" dirty="0" smtClean="0">
              <a:solidFill>
                <a:srgbClr val="0070C0"/>
              </a:solidFill>
              <a:latin typeface="Arial" pitchFamily="34" charset="0"/>
              <a:cs typeface="Arial" pitchFamily="34" charset="0"/>
            </a:endParaRPr>
          </a:p>
          <a:p>
            <a:pPr lvl="0" indent="228600" algn="just" eaLnBrk="0" fontAlgn="base" hangingPunct="0">
              <a:spcBef>
                <a:spcPct val="0"/>
              </a:spcBef>
              <a:spcAft>
                <a:spcPct val="0"/>
              </a:spcAft>
            </a:pPr>
            <a:r>
              <a:rPr lang="ru-RU" b="1" dirty="0" smtClean="0">
                <a:solidFill>
                  <a:srgbClr val="0070C0"/>
                </a:solidFill>
                <a:latin typeface="Calibri" pitchFamily="34" charset="0"/>
                <a:ea typeface="Times New Roman" pitchFamily="18" charset="0"/>
                <a:cs typeface="Times New Roman" pitchFamily="18" charset="0"/>
              </a:rPr>
              <a:t>2. Отверстие в кормушке должно быть настолько широким, чтобы птица могла спокойно проникнуть внутрь кормушки и покинуть ее.</a:t>
            </a:r>
            <a:endParaRPr lang="ru-RU" sz="4400" b="1" dirty="0" smtClean="0">
              <a:solidFill>
                <a:srgbClr val="0070C0"/>
              </a:solidFill>
              <a:latin typeface="Arial" pitchFamily="34" charset="0"/>
              <a:cs typeface="Arial" pitchFamily="34" charset="0"/>
            </a:endParaRPr>
          </a:p>
          <a:p>
            <a:endParaRPr lang="ru-RU" b="1" dirty="0">
              <a:solidFill>
                <a:srgbClr val="0070C0"/>
              </a:solidFill>
            </a:endParaRPr>
          </a:p>
        </p:txBody>
      </p:sp>
      <p:pic>
        <p:nvPicPr>
          <p:cNvPr id="4098" name="Picture 2" descr="Орнитологи сосчитают птиц на кормушках - Общество - Брестская газета"/>
          <p:cNvPicPr>
            <a:picLocks noChangeAspect="1" noChangeArrowheads="1"/>
          </p:cNvPicPr>
          <p:nvPr/>
        </p:nvPicPr>
        <p:blipFill>
          <a:blip r:embed="rId3" cstate="print"/>
          <a:srcRect l="3735" t="4667" r="7001" b="6652"/>
          <a:stretch>
            <a:fillRect/>
          </a:stretch>
        </p:blipFill>
        <p:spPr bwMode="auto">
          <a:xfrm flipH="1">
            <a:off x="467544" y="2636912"/>
            <a:ext cx="2501225" cy="1863658"/>
          </a:xfrm>
          <a:prstGeom prst="ellipse">
            <a:avLst/>
          </a:prstGeom>
          <a:noFill/>
          <a:ln w="76200">
            <a:solidFill>
              <a:schemeClr val="tx2">
                <a:lumMod val="60000"/>
                <a:lumOff val="40000"/>
              </a:schemeClr>
            </a:solidFill>
          </a:ln>
        </p:spPr>
      </p:pic>
      <p:pic>
        <p:nvPicPr>
          <p:cNvPr id="6" name="Picture 4" descr="C:\Documents and Settings\Admin\Мои документы\кормушки\Кормушки и птицы зимой\дятел и синичка у кормушки.JPG"/>
          <p:cNvPicPr>
            <a:picLocks noChangeAspect="1" noChangeArrowheads="1"/>
          </p:cNvPicPr>
          <p:nvPr/>
        </p:nvPicPr>
        <p:blipFill>
          <a:blip r:embed="rId4" cstate="print"/>
          <a:srcRect/>
          <a:stretch>
            <a:fillRect/>
          </a:stretch>
        </p:blipFill>
        <p:spPr bwMode="auto">
          <a:xfrm>
            <a:off x="1187624" y="4888439"/>
            <a:ext cx="2410082" cy="1969561"/>
          </a:xfrm>
          <a:prstGeom prst="ellipse">
            <a:avLst/>
          </a:prstGeom>
          <a:ln w="63500" cap="rnd">
            <a:solidFill>
              <a:schemeClr val="tx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descr="SDC15832"/>
          <p:cNvPicPr>
            <a:picLocks noChangeAspect="1" noChangeArrowheads="1"/>
          </p:cNvPicPr>
          <p:nvPr/>
        </p:nvPicPr>
        <p:blipFill>
          <a:blip r:embed="rId5" cstate="print"/>
          <a:srcRect/>
          <a:stretch>
            <a:fillRect/>
          </a:stretch>
        </p:blipFill>
        <p:spPr bwMode="auto">
          <a:xfrm>
            <a:off x="5715008" y="2428868"/>
            <a:ext cx="2817432" cy="2555345"/>
          </a:xfrm>
          <a:prstGeom prst="ellipse">
            <a:avLst/>
          </a:prstGeom>
          <a:ln w="63500" cap="rnd">
            <a:solidFill>
              <a:schemeClr val="tx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6"/>
              </p:ext>
            </p:extLst>
          </p:nvPr>
        </p:nvPicPr>
        <p:blipFill>
          <a:blip r:embed="rId7" cstate="print"/>
          <a:stretch>
            <a:fillRect/>
          </a:stretch>
        </p:blipFill>
        <p:spPr>
          <a:xfrm>
            <a:off x="4419600" y="3276600"/>
            <a:ext cx="304800" cy="304800"/>
          </a:xfrm>
          <a:prstGeom prst="rect">
            <a:avLst/>
          </a:prstGeom>
        </p:spPr>
      </p:pic>
      <p:pic>
        <p:nvPicPr>
          <p:cNvPr id="5122" name="Picture 2" descr="F:\Новая папка (2)\SAM_9796.JPG"/>
          <p:cNvPicPr>
            <a:picLocks noChangeAspect="1" noChangeArrowheads="1"/>
          </p:cNvPicPr>
          <p:nvPr/>
        </p:nvPicPr>
        <p:blipFill>
          <a:blip r:embed="rId8" cstate="print"/>
          <a:srcRect l="7612" t="21108" r="38408"/>
          <a:stretch>
            <a:fillRect/>
          </a:stretch>
        </p:blipFill>
        <p:spPr bwMode="auto">
          <a:xfrm>
            <a:off x="3059832" y="2204864"/>
            <a:ext cx="2503180" cy="2059335"/>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F:\Новая папка\SAM_9711.JPG"/>
          <p:cNvPicPr>
            <a:picLocks noChangeAspect="1" noChangeArrowheads="1"/>
          </p:cNvPicPr>
          <p:nvPr/>
        </p:nvPicPr>
        <p:blipFill>
          <a:blip r:embed="rId9" cstate="print"/>
          <a:srcRect l="11247" t="15571" r="7556"/>
          <a:stretch>
            <a:fillRect/>
          </a:stretch>
        </p:blipFill>
        <p:spPr bwMode="auto">
          <a:xfrm>
            <a:off x="3851920" y="4437112"/>
            <a:ext cx="2798622" cy="2181941"/>
          </a:xfrm>
          <a:prstGeom prst="ellipse">
            <a:avLst/>
          </a:prstGeom>
          <a:ln w="63500" cap="rnd">
            <a:solidFill>
              <a:schemeClr val="tx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diamond(in)">
                                      <p:cBhvr>
                                        <p:cTn id="10" dur="2000"/>
                                        <p:tgtEl>
                                          <p:spTgt spid="4098"/>
                                        </p:tgtEl>
                                      </p:cBhvr>
                                    </p:animEffect>
                                  </p:childTnLst>
                                </p:cTn>
                              </p:par>
                              <p:par>
                                <p:cTn id="11" presetID="8"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8"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par>
                                <p:cTn id="17" presetID="8" presetClass="entr" presetSubtype="1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diamond(in)">
                                      <p:cBhvr>
                                        <p:cTn id="19" dur="2000"/>
                                        <p:tgtEl>
                                          <p:spTgt spid="1026"/>
                                        </p:tgtEl>
                                      </p:cBhvr>
                                    </p:animEffect>
                                  </p:childTnLst>
                                </p:cTn>
                              </p:par>
                            </p:childTnLst>
                          </p:cTn>
                        </p:par>
                        <p:par>
                          <p:cTn id="20" fill="hold">
                            <p:stCondLst>
                              <p:cond delay="2000"/>
                            </p:stCondLst>
                            <p:childTnLst>
                              <p:par>
                                <p:cTn id="21" presetID="1" presetClass="mediacall" presetSubtype="0" fill="hold" nodeType="afterEffect">
                                  <p:stCondLst>
                                    <p:cond delay="0"/>
                                  </p:stCondLst>
                                  <p:childTnLst>
                                    <p:cmd type="call" cmd="playFrom(0.0)">
                                      <p:cBhvr>
                                        <p:cTn id="22" dur="52941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F:\фото птицы\SAM_9724.JPG"/>
          <p:cNvPicPr>
            <a:picLocks noChangeAspect="1" noChangeArrowheads="1"/>
          </p:cNvPicPr>
          <p:nvPr/>
        </p:nvPicPr>
        <p:blipFill>
          <a:blip r:embed="rId2" cstate="print"/>
          <a:srcRect/>
          <a:stretch>
            <a:fillRect/>
          </a:stretch>
        </p:blipFill>
        <p:spPr bwMode="auto">
          <a:xfrm>
            <a:off x="539552" y="1772817"/>
            <a:ext cx="3169211" cy="2376264"/>
          </a:xfrm>
          <a:prstGeom prst="flowChartAlternateProcess">
            <a:avLst/>
          </a:prstGeom>
          <a:noFill/>
          <a:ln w="57150">
            <a:solidFill>
              <a:srgbClr val="2BA56B"/>
            </a:solidFill>
          </a:ln>
        </p:spPr>
      </p:pic>
      <p:pic>
        <p:nvPicPr>
          <p:cNvPr id="44036" name="Picture 4" descr="F:\фото птицы\SAM_9727.JPG"/>
          <p:cNvPicPr>
            <a:picLocks noChangeAspect="1" noChangeArrowheads="1"/>
          </p:cNvPicPr>
          <p:nvPr/>
        </p:nvPicPr>
        <p:blipFill>
          <a:blip r:embed="rId3" cstate="print"/>
          <a:srcRect/>
          <a:stretch>
            <a:fillRect/>
          </a:stretch>
        </p:blipFill>
        <p:spPr bwMode="auto">
          <a:xfrm>
            <a:off x="4932040" y="1700809"/>
            <a:ext cx="3216367" cy="2376264"/>
          </a:xfrm>
          <a:prstGeom prst="flowChartAlternateProcess">
            <a:avLst/>
          </a:prstGeom>
          <a:solidFill>
            <a:srgbClr val="92D050"/>
          </a:solidFill>
          <a:ln w="57150">
            <a:solidFill>
              <a:srgbClr val="2BA56B"/>
            </a:solidFill>
          </a:ln>
          <a:effectLst>
            <a:outerShdw blurRad="190500" algn="tl" rotWithShape="0">
              <a:srgbClr val="000000">
                <a:alpha val="70000"/>
              </a:srgbClr>
            </a:outerShdw>
          </a:effectLst>
        </p:spPr>
      </p:pic>
      <p:sp>
        <p:nvSpPr>
          <p:cNvPr id="7" name="Прямоугольник 6"/>
          <p:cNvSpPr/>
          <p:nvPr/>
        </p:nvSpPr>
        <p:spPr>
          <a:xfrm>
            <a:off x="214282" y="214291"/>
            <a:ext cx="6572296"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Прямоугольник 10"/>
          <p:cNvSpPr/>
          <p:nvPr/>
        </p:nvSpPr>
        <p:spPr>
          <a:xfrm>
            <a:off x="0" y="214290"/>
            <a:ext cx="9144000" cy="584775"/>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Наши исследования на экологической тропе!!!</a:t>
            </a:r>
          </a:p>
        </p:txBody>
      </p:sp>
      <p:sp>
        <p:nvSpPr>
          <p:cNvPr id="12" name="TextBox 11"/>
          <p:cNvSpPr txBox="1"/>
          <p:nvPr/>
        </p:nvSpPr>
        <p:spPr>
          <a:xfrm>
            <a:off x="142844" y="4509120"/>
            <a:ext cx="4861204" cy="400110"/>
          </a:xfrm>
          <a:prstGeom prst="rect">
            <a:avLst/>
          </a:prstGeom>
          <a:noFill/>
        </p:spPr>
        <p:txBody>
          <a:bodyPr wrap="square" rtlCol="0">
            <a:spAutoFit/>
          </a:bodyPr>
          <a:lstStyle/>
          <a:p>
            <a:r>
              <a:rPr lang="ru-RU" sz="2000" b="1" dirty="0" smtClean="0">
                <a:solidFill>
                  <a:schemeClr val="tx2">
                    <a:lumMod val="60000"/>
                    <a:lumOff val="40000"/>
                  </a:schemeClr>
                </a:solidFill>
              </a:rPr>
              <a:t>Подкормка птиц вместе с родителями</a:t>
            </a:r>
            <a:endParaRPr lang="ru-RU" sz="2000" b="1" dirty="0">
              <a:solidFill>
                <a:schemeClr val="tx2">
                  <a:lumMod val="60000"/>
                  <a:lumOff val="40000"/>
                </a:schemeClr>
              </a:solidFill>
            </a:endParaRPr>
          </a:p>
        </p:txBody>
      </p:sp>
      <p:sp>
        <p:nvSpPr>
          <p:cNvPr id="13" name="TextBox 12"/>
          <p:cNvSpPr txBox="1"/>
          <p:nvPr/>
        </p:nvSpPr>
        <p:spPr>
          <a:xfrm>
            <a:off x="5076056" y="4365104"/>
            <a:ext cx="3600400" cy="400110"/>
          </a:xfrm>
          <a:prstGeom prst="rect">
            <a:avLst/>
          </a:prstGeom>
          <a:noFill/>
        </p:spPr>
        <p:txBody>
          <a:bodyPr wrap="square" rtlCol="0">
            <a:spAutoFit/>
          </a:bodyPr>
          <a:lstStyle/>
          <a:p>
            <a:pPr algn="ctr"/>
            <a:r>
              <a:rPr lang="ru-RU" sz="2000" b="1" dirty="0" smtClean="0">
                <a:solidFill>
                  <a:schemeClr val="tx2">
                    <a:lumMod val="60000"/>
                    <a:lumOff val="40000"/>
                  </a:schemeClr>
                </a:solidFill>
              </a:rPr>
              <a:t>Исследования следов птиц</a:t>
            </a:r>
            <a:endParaRPr lang="ru-RU" sz="2000" b="1"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1700808"/>
            <a:ext cx="7416824" cy="4031873"/>
          </a:xfrm>
          <a:prstGeom prst="rect">
            <a:avLst/>
          </a:prstGeom>
        </p:spPr>
        <p:txBody>
          <a:bodyPr wrap="square">
            <a:spAutoFit/>
          </a:bodyPr>
          <a:lstStyle/>
          <a:p>
            <a:pPr marL="514350" indent="-514350">
              <a:buFont typeface="+mj-lt"/>
              <a:buAutoNum type="arabicPeriod"/>
            </a:pPr>
            <a:r>
              <a:rPr lang="ru-RU" sz="3200" b="1" dirty="0" smtClean="0">
                <a:solidFill>
                  <a:srgbClr val="0070C0"/>
                </a:solidFill>
              </a:rPr>
              <a:t>Барков А. «Мои друзья»</a:t>
            </a:r>
          </a:p>
          <a:p>
            <a:pPr marL="514350" indent="-514350">
              <a:buFont typeface="+mj-lt"/>
              <a:buAutoNum type="arabicPeriod"/>
            </a:pPr>
            <a:r>
              <a:rPr lang="ru-RU" sz="3200" b="1" dirty="0" err="1" smtClean="0">
                <a:solidFill>
                  <a:srgbClr val="0070C0"/>
                </a:solidFill>
              </a:rPr>
              <a:t>Барто</a:t>
            </a:r>
            <a:r>
              <a:rPr lang="ru-RU" sz="3200" b="1" dirty="0" smtClean="0">
                <a:solidFill>
                  <a:srgbClr val="0070C0"/>
                </a:solidFill>
              </a:rPr>
              <a:t> П. «Птичий хоровод»</a:t>
            </a:r>
          </a:p>
          <a:p>
            <a:pPr marL="514350" indent="-514350">
              <a:buFont typeface="+mj-lt"/>
              <a:buAutoNum type="arabicPeriod"/>
            </a:pPr>
            <a:r>
              <a:rPr lang="ru-RU" sz="3200" b="1" dirty="0" smtClean="0">
                <a:solidFill>
                  <a:srgbClr val="0070C0"/>
                </a:solidFill>
              </a:rPr>
              <a:t>Бианки В. «Синичкин календарь»</a:t>
            </a:r>
          </a:p>
          <a:p>
            <a:pPr marL="514350" indent="-514350">
              <a:buFont typeface="+mj-lt"/>
              <a:buAutoNum type="arabicPeriod"/>
            </a:pPr>
            <a:r>
              <a:rPr lang="ru-RU" sz="3200" b="1" dirty="0" smtClean="0">
                <a:solidFill>
                  <a:srgbClr val="0070C0"/>
                </a:solidFill>
              </a:rPr>
              <a:t>Воскресенская З.«Петя-пересмешник»</a:t>
            </a:r>
          </a:p>
          <a:p>
            <a:pPr marL="514350" indent="-514350">
              <a:buFont typeface="+mj-lt"/>
              <a:buAutoNum type="arabicPeriod"/>
            </a:pPr>
            <a:r>
              <a:rPr lang="ru-RU" sz="3200" b="1" dirty="0" smtClean="0">
                <a:solidFill>
                  <a:srgbClr val="0070C0"/>
                </a:solidFill>
              </a:rPr>
              <a:t>Павлов Б. «Кто поет в зимнем лесу»</a:t>
            </a:r>
          </a:p>
          <a:p>
            <a:pPr marL="514350" indent="-514350">
              <a:buFont typeface="+mj-lt"/>
              <a:buAutoNum type="arabicPeriod"/>
            </a:pPr>
            <a:r>
              <a:rPr lang="ru-RU" sz="3200" b="1" dirty="0" smtClean="0">
                <a:solidFill>
                  <a:srgbClr val="0070C0"/>
                </a:solidFill>
              </a:rPr>
              <a:t>Пришвин М. «Говорящий грач»</a:t>
            </a:r>
          </a:p>
          <a:p>
            <a:pPr marL="514350" indent="-514350">
              <a:buFont typeface="+mj-lt"/>
              <a:buAutoNum type="arabicPeriod"/>
            </a:pPr>
            <a:r>
              <a:rPr lang="ru-RU" sz="3200" b="1" dirty="0" smtClean="0">
                <a:solidFill>
                  <a:srgbClr val="0070C0"/>
                </a:solidFill>
              </a:rPr>
              <a:t>Снегирев Г. «Про птиц»</a:t>
            </a:r>
          </a:p>
        </p:txBody>
      </p:sp>
      <p:sp>
        <p:nvSpPr>
          <p:cNvPr id="3" name="TextBox 2"/>
          <p:cNvSpPr txBox="1"/>
          <p:nvPr/>
        </p:nvSpPr>
        <p:spPr>
          <a:xfrm>
            <a:off x="1835696" y="836712"/>
            <a:ext cx="5688632" cy="707886"/>
          </a:xfrm>
          <a:prstGeom prst="rect">
            <a:avLst/>
          </a:prstGeom>
          <a:noFill/>
        </p:spPr>
        <p:txBody>
          <a:bodyPr wrap="square" rtlCol="0">
            <a:spAutoFit/>
          </a:bodyPr>
          <a:lstStyle/>
          <a:p>
            <a:r>
              <a:rPr lang="ru-RU" dirty="0" smtClean="0"/>
              <a:t> </a:t>
            </a:r>
            <a:r>
              <a:rPr lang="ru-RU" sz="4000" b="1" dirty="0" smtClean="0">
                <a:solidFill>
                  <a:srgbClr val="FF0000"/>
                </a:solidFill>
              </a:rPr>
              <a:t>Советуем прочесть</a:t>
            </a:r>
            <a:endParaRPr lang="ru-RU" sz="4000" b="1"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0800000" flipV="1">
            <a:off x="1043608" y="1861226"/>
            <a:ext cx="7128792" cy="1754326"/>
          </a:xfrm>
          <a:prstGeom prst="rect">
            <a:avLst/>
          </a:prstGeom>
        </p:spPr>
        <p:txBody>
          <a:bodyPr wrap="square">
            <a:spAutoFit/>
          </a:bodyPr>
          <a:lstStyle/>
          <a:p>
            <a:pPr marL="342900" indent="-342900">
              <a:buFont typeface="+mj-lt"/>
              <a:buAutoNum type="arabicPeriod"/>
              <a:defRPr/>
            </a:pPr>
            <a:r>
              <a:rPr lang="ru-RU" b="1" smtClean="0">
                <a:solidFill>
                  <a:srgbClr val="7030A0"/>
                </a:solidFill>
              </a:rPr>
              <a:t>Интернет-р</a:t>
            </a:r>
            <a:r>
              <a:rPr lang="ru-RU" b="1" smtClean="0">
                <a:solidFill>
                  <a:srgbClr val="7030A0"/>
                </a:solidFill>
              </a:rPr>
              <a:t>есурсы:</a:t>
            </a:r>
            <a:r>
              <a:rPr lang="en-US" b="1" dirty="0" smtClean="0">
                <a:solidFill>
                  <a:srgbClr val="7030A0"/>
                </a:solidFill>
              </a:rPr>
              <a:t>http://klipariki.net/animation/?page=</a:t>
            </a:r>
            <a:endParaRPr lang="ru-RU" b="1" dirty="0" smtClean="0">
              <a:solidFill>
                <a:srgbClr val="7030A0"/>
              </a:solidFill>
            </a:endParaRPr>
          </a:p>
          <a:p>
            <a:pPr marL="342900" indent="-342900">
              <a:defRPr/>
            </a:pPr>
            <a:r>
              <a:rPr lang="ru-RU" b="1" dirty="0" smtClean="0">
                <a:solidFill>
                  <a:srgbClr val="7030A0"/>
                </a:solidFill>
              </a:rPr>
              <a:t>  Анимация- Ирины Марининой</a:t>
            </a:r>
            <a:endParaRPr lang="en-US" b="1" dirty="0" smtClean="0">
              <a:solidFill>
                <a:srgbClr val="7030A0"/>
              </a:solidFill>
            </a:endParaRPr>
          </a:p>
          <a:p>
            <a:pPr marL="342900" indent="-342900">
              <a:defRPr/>
            </a:pPr>
            <a:r>
              <a:rPr lang="ru-RU" b="1" dirty="0" smtClean="0">
                <a:solidFill>
                  <a:srgbClr val="7030A0"/>
                </a:solidFill>
              </a:rPr>
              <a:t>2. Отрывок из презентации «Покормите птиц зимой» из сборника«Хочу всё знать. Экология. Окружающий мир» Сайт:</a:t>
            </a:r>
            <a:r>
              <a:rPr lang="en-US" b="1" dirty="0" err="1" smtClean="0">
                <a:solidFill>
                  <a:srgbClr val="7030A0"/>
                </a:solidFill>
              </a:rPr>
              <a:t>viki</a:t>
            </a:r>
            <a:r>
              <a:rPr lang="ru-RU" b="1" dirty="0" smtClean="0">
                <a:solidFill>
                  <a:srgbClr val="7030A0"/>
                </a:solidFill>
              </a:rPr>
              <a:t>.</a:t>
            </a:r>
            <a:r>
              <a:rPr lang="en-US" b="1" dirty="0" err="1" smtClean="0">
                <a:solidFill>
                  <a:srgbClr val="7030A0"/>
                </a:solidFill>
              </a:rPr>
              <a:t>rdf</a:t>
            </a:r>
            <a:r>
              <a:rPr lang="ru-RU" b="1" dirty="0" smtClean="0">
                <a:solidFill>
                  <a:srgbClr val="7030A0"/>
                </a:solidFill>
              </a:rPr>
              <a:t>.</a:t>
            </a:r>
            <a:r>
              <a:rPr lang="en-US" b="1" dirty="0" err="1" smtClean="0">
                <a:solidFill>
                  <a:srgbClr val="7030A0"/>
                </a:solidFill>
              </a:rPr>
              <a:t>ru</a:t>
            </a:r>
            <a:endParaRPr lang="ru-RU" b="1" dirty="0" smtClean="0">
              <a:solidFill>
                <a:srgbClr val="7030A0"/>
              </a:solidFill>
            </a:endParaRPr>
          </a:p>
          <a:p>
            <a:pPr>
              <a:defRPr/>
            </a:pPr>
            <a:endParaRPr lang="ru-RU" b="1" dirty="0">
              <a:solidFill>
                <a:srgbClr val="7030A0"/>
              </a:solidFill>
            </a:endParaRPr>
          </a:p>
        </p:txBody>
      </p:sp>
      <p:sp>
        <p:nvSpPr>
          <p:cNvPr id="3" name="Прямоугольник 2"/>
          <p:cNvSpPr/>
          <p:nvPr/>
        </p:nvSpPr>
        <p:spPr>
          <a:xfrm rot="10800000" flipV="1">
            <a:off x="971600" y="3239897"/>
            <a:ext cx="7416824" cy="2554545"/>
          </a:xfrm>
          <a:prstGeom prst="rect">
            <a:avLst/>
          </a:prstGeom>
        </p:spPr>
        <p:txBody>
          <a:bodyPr wrap="square">
            <a:spAutoFit/>
          </a:bodyPr>
          <a:lstStyle/>
          <a:p>
            <a:r>
              <a:rPr lang="ru-RU" sz="2000" i="1" dirty="0" smtClean="0">
                <a:hlinkClick r:id="rId3"/>
              </a:rPr>
              <a:t>3</a:t>
            </a:r>
            <a:r>
              <a:rPr lang="ru-RU" sz="2000" i="1" dirty="0" smtClean="0">
                <a:solidFill>
                  <a:schemeClr val="accent4">
                    <a:lumMod val="75000"/>
                  </a:schemeClr>
                </a:solidFill>
                <a:hlinkClick r:id="rId3"/>
              </a:rPr>
              <a:t>. </a:t>
            </a:r>
            <a:r>
              <a:rPr lang="en-US" sz="2000" i="1" dirty="0" smtClean="0">
                <a:solidFill>
                  <a:schemeClr val="accent4">
                    <a:lumMod val="75000"/>
                  </a:schemeClr>
                </a:solidFill>
                <a:hlinkClick r:id="rId4"/>
              </a:rPr>
              <a:t>http://greenbelarus.info/</a:t>
            </a:r>
            <a:r>
              <a:rPr lang="en-US" sz="2000" dirty="0" smtClean="0">
                <a:solidFill>
                  <a:schemeClr val="accent4">
                    <a:lumMod val="75000"/>
                  </a:schemeClr>
                </a:solidFill>
              </a:rPr>
              <a:t>,</a:t>
            </a:r>
            <a:endParaRPr lang="ru-RU" sz="2000" dirty="0" smtClean="0">
              <a:solidFill>
                <a:schemeClr val="accent4">
                  <a:lumMod val="75000"/>
                </a:schemeClr>
              </a:solidFill>
            </a:endParaRPr>
          </a:p>
          <a:p>
            <a:pPr lvl="0"/>
            <a:r>
              <a:rPr lang="en-US" sz="2000" dirty="0" smtClean="0">
                <a:solidFill>
                  <a:schemeClr val="accent4">
                    <a:lumMod val="75000"/>
                  </a:schemeClr>
                </a:solidFill>
              </a:rPr>
              <a:t> </a:t>
            </a:r>
            <a:r>
              <a:rPr lang="en-US" sz="2000" i="1" dirty="0" smtClean="0">
                <a:solidFill>
                  <a:schemeClr val="accent4">
                    <a:lumMod val="75000"/>
                  </a:schemeClr>
                </a:solidFill>
                <a:hlinkClick r:id="rId5"/>
              </a:rPr>
              <a:t>http://www.ecoby.info/news/678</a:t>
            </a:r>
            <a:r>
              <a:rPr lang="ru-RU" sz="2000" dirty="0" smtClean="0"/>
              <a:t> </a:t>
            </a:r>
          </a:p>
          <a:p>
            <a:pPr lvl="0"/>
            <a:r>
              <a:rPr lang="en-US" sz="2000" u="sng" dirty="0" smtClean="0">
                <a:hlinkClick r:id="rId6"/>
              </a:rPr>
              <a:t>http</a:t>
            </a:r>
            <a:r>
              <a:rPr lang="ru-RU" sz="2000" u="sng" dirty="0" smtClean="0">
                <a:hlinkClick r:id="rId6"/>
              </a:rPr>
              <a:t>://</a:t>
            </a:r>
            <a:r>
              <a:rPr lang="en-US" sz="2000" u="sng" dirty="0" err="1" smtClean="0">
                <a:hlinkClick r:id="rId6"/>
              </a:rPr>
              <a:t>shkola</a:t>
            </a:r>
            <a:r>
              <a:rPr lang="ru-RU" sz="2000" u="sng" dirty="0" smtClean="0">
                <a:hlinkClick r:id="rId6"/>
              </a:rPr>
              <a:t>.</a:t>
            </a:r>
            <a:r>
              <a:rPr lang="en-US" sz="2000" u="sng" dirty="0" err="1" smtClean="0">
                <a:hlinkClick r:id="rId6"/>
              </a:rPr>
              <a:t>ostriv</a:t>
            </a:r>
            <a:r>
              <a:rPr lang="ru-RU" sz="2000" u="sng" dirty="0" smtClean="0">
                <a:hlinkClick r:id="rId6"/>
              </a:rPr>
              <a:t>.</a:t>
            </a:r>
            <a:r>
              <a:rPr lang="en-US" sz="2000" u="sng" dirty="0" smtClean="0">
                <a:hlinkClick r:id="rId6"/>
              </a:rPr>
              <a:t>in</a:t>
            </a:r>
            <a:r>
              <a:rPr lang="ru-RU" sz="2000" u="sng" dirty="0" smtClean="0">
                <a:hlinkClick r:id="rId6"/>
              </a:rPr>
              <a:t>.</a:t>
            </a:r>
            <a:r>
              <a:rPr lang="en-US" sz="2000" u="sng" dirty="0" err="1" smtClean="0">
                <a:hlinkClick r:id="rId6"/>
              </a:rPr>
              <a:t>ua</a:t>
            </a:r>
            <a:r>
              <a:rPr lang="ru-RU" sz="2000" u="sng" dirty="0" smtClean="0">
                <a:hlinkClick r:id="rId6"/>
              </a:rPr>
              <a:t>/</a:t>
            </a:r>
            <a:r>
              <a:rPr lang="en-US" sz="2000" u="sng" dirty="0" smtClean="0">
                <a:hlinkClick r:id="rId6"/>
              </a:rPr>
              <a:t>publication</a:t>
            </a:r>
            <a:r>
              <a:rPr lang="ru-RU" sz="2000" u="sng" dirty="0" smtClean="0">
                <a:hlinkClick r:id="rId6"/>
              </a:rPr>
              <a:t>/</a:t>
            </a:r>
            <a:r>
              <a:rPr lang="en-US" sz="2000" u="sng" dirty="0" smtClean="0">
                <a:hlinkClick r:id="rId6"/>
              </a:rPr>
              <a:t>code</a:t>
            </a:r>
            <a:r>
              <a:rPr lang="ru-RU" sz="2000" u="sng" dirty="0" smtClean="0">
                <a:hlinkClick r:id="rId6"/>
              </a:rPr>
              <a:t>-8</a:t>
            </a:r>
            <a:r>
              <a:rPr lang="en-US" sz="2000" u="sng" dirty="0" smtClean="0">
                <a:hlinkClick r:id="rId6"/>
              </a:rPr>
              <a:t>C</a:t>
            </a:r>
            <a:r>
              <a:rPr lang="ru-RU" sz="2000" u="sng" dirty="0" smtClean="0">
                <a:hlinkClick r:id="rId6"/>
              </a:rPr>
              <a:t>0882</a:t>
            </a:r>
            <a:r>
              <a:rPr lang="en-US" sz="2000" u="sng" dirty="0" smtClean="0">
                <a:hlinkClick r:id="rId6"/>
              </a:rPr>
              <a:t>D</a:t>
            </a:r>
            <a:r>
              <a:rPr lang="ru-RU" sz="2000" u="sng" dirty="0" smtClean="0">
                <a:hlinkClick r:id="rId6"/>
              </a:rPr>
              <a:t>6</a:t>
            </a:r>
            <a:r>
              <a:rPr lang="en-US" sz="2000" u="sng" dirty="0" smtClean="0">
                <a:hlinkClick r:id="rId6"/>
              </a:rPr>
              <a:t>F</a:t>
            </a:r>
            <a:r>
              <a:rPr lang="ru-RU" sz="2000" u="sng" dirty="0" smtClean="0">
                <a:hlinkClick r:id="rId6"/>
              </a:rPr>
              <a:t>4</a:t>
            </a:r>
            <a:r>
              <a:rPr lang="en-US" sz="2000" u="sng" dirty="0" smtClean="0">
                <a:hlinkClick r:id="rId6"/>
              </a:rPr>
              <a:t>B</a:t>
            </a:r>
            <a:endParaRPr lang="ru-RU" sz="2000" dirty="0" smtClean="0"/>
          </a:p>
          <a:p>
            <a:pPr lvl="0"/>
            <a:r>
              <a:rPr lang="en-US" sz="2000" u="sng" dirty="0" smtClean="0">
                <a:hlinkClick r:id="rId7"/>
              </a:rPr>
              <a:t>http</a:t>
            </a:r>
            <a:r>
              <a:rPr lang="ru-RU" sz="2000" u="sng" dirty="0" smtClean="0">
                <a:hlinkClick r:id="rId7"/>
              </a:rPr>
              <a:t>://</a:t>
            </a:r>
            <a:r>
              <a:rPr lang="en-US" sz="2000" u="sng" dirty="0" err="1" smtClean="0">
                <a:hlinkClick r:id="rId7"/>
              </a:rPr>
              <a:t>freeref</a:t>
            </a:r>
            <a:r>
              <a:rPr lang="ru-RU" sz="2000" u="sng" dirty="0" smtClean="0">
                <a:hlinkClick r:id="rId7"/>
              </a:rPr>
              <a:t>.</a:t>
            </a:r>
            <a:r>
              <a:rPr lang="en-US" sz="2000" u="sng" dirty="0" err="1" smtClean="0">
                <a:hlinkClick r:id="rId7"/>
              </a:rPr>
              <a:t>ru</a:t>
            </a:r>
            <a:r>
              <a:rPr lang="ru-RU" sz="2000" u="sng" dirty="0" smtClean="0">
                <a:hlinkClick r:id="rId7"/>
              </a:rPr>
              <a:t>/</a:t>
            </a:r>
            <a:r>
              <a:rPr lang="en-US" sz="2000" u="sng" dirty="0" err="1" smtClean="0">
                <a:hlinkClick r:id="rId7"/>
              </a:rPr>
              <a:t>wievjob</a:t>
            </a:r>
            <a:r>
              <a:rPr lang="ru-RU" sz="2000" u="sng" dirty="0" smtClean="0">
                <a:hlinkClick r:id="rId7"/>
              </a:rPr>
              <a:t>.</a:t>
            </a:r>
            <a:r>
              <a:rPr lang="en-US" sz="2000" u="sng" dirty="0" err="1" smtClean="0">
                <a:hlinkClick r:id="rId7"/>
              </a:rPr>
              <a:t>php</a:t>
            </a:r>
            <a:r>
              <a:rPr lang="ru-RU" sz="2000" u="sng" dirty="0" smtClean="0">
                <a:hlinkClick r:id="rId7"/>
              </a:rPr>
              <a:t>?</a:t>
            </a:r>
            <a:r>
              <a:rPr lang="en-US" sz="2000" u="sng" dirty="0" smtClean="0">
                <a:hlinkClick r:id="rId7"/>
              </a:rPr>
              <a:t>id</a:t>
            </a:r>
            <a:r>
              <a:rPr lang="ru-RU" sz="2000" u="sng" dirty="0" smtClean="0">
                <a:hlinkClick r:id="rId7"/>
              </a:rPr>
              <a:t>=902593</a:t>
            </a:r>
            <a:endParaRPr lang="ru-RU" sz="2000" b="1" dirty="0" smtClean="0"/>
          </a:p>
          <a:p>
            <a:r>
              <a:rPr lang="ru-RU" sz="2000" u="sng" dirty="0" smtClean="0">
                <a:hlinkClick r:id="rId8"/>
              </a:rPr>
              <a:t>http://erarzn.ru/news/city-ecology/kormlenie-ptic-zimoy.html</a:t>
            </a:r>
            <a:endParaRPr lang="ru-RU" sz="2000" dirty="0" smtClean="0"/>
          </a:p>
          <a:p>
            <a:pPr lvl="0"/>
            <a:endParaRPr lang="ru-RU" sz="2000" dirty="0" smtClean="0"/>
          </a:p>
          <a:p>
            <a:r>
              <a:rPr lang="ru-RU" sz="2000" b="1" dirty="0" smtClean="0"/>
              <a:t> </a:t>
            </a:r>
            <a:endParaRPr lang="ru-RU" sz="2000" dirty="0" smtClean="0"/>
          </a:p>
          <a:p>
            <a:endParaRPr lang="ru-RU" sz="2000" dirty="0">
              <a:solidFill>
                <a:schemeClr val="accent4">
                  <a:lumMod val="75000"/>
                </a:schemeClr>
              </a:solidFill>
            </a:endParaRPr>
          </a:p>
        </p:txBody>
      </p:sp>
      <p:graphicFrame>
        <p:nvGraphicFramePr>
          <p:cNvPr id="1026" name="Object 2"/>
          <p:cNvGraphicFramePr>
            <a:graphicFrameLocks noChangeAspect="1"/>
          </p:cNvGraphicFramePr>
          <p:nvPr/>
        </p:nvGraphicFramePr>
        <p:xfrm>
          <a:off x="467544" y="5661248"/>
          <a:ext cx="5514061" cy="593792"/>
        </p:xfrm>
        <a:graphic>
          <a:graphicData uri="http://schemas.openxmlformats.org/presentationml/2006/ole">
            <p:oleObj spid="_x0000_s1027" name="Объект упаковщика для оболочки" showAsIcon="1" r:id="rId9" imgW="4482353" imgH="475129" progId="Package">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340768"/>
            <a:ext cx="8424936" cy="452431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400" b="1" dirty="0" smtClean="0">
                <a:solidFill>
                  <a:schemeClr val="accent1">
                    <a:lumMod val="75000"/>
                  </a:schemeClr>
                </a:solidFill>
              </a:rPr>
              <a:t>       К сожалению, с лица Земли полностью исчезло 94 вида птиц, а еще 187 видов птиц находится в Красной книге. Мало корма находят птицы зимой, насекомые в спячке, плоды и ягоды под снегом. C утра до вечера птички ищут себе крохи пропитания. Пуховые, теплые перья защищают от холода, но не от голода. </a:t>
            </a:r>
          </a:p>
          <a:p>
            <a:r>
              <a:rPr lang="ru-RU" sz="2400" b="1" dirty="0" smtClean="0">
                <a:solidFill>
                  <a:schemeClr val="accent1">
                    <a:lumMod val="75000"/>
                  </a:schemeClr>
                </a:solidFill>
              </a:rPr>
              <a:t>        </a:t>
            </a:r>
            <a:r>
              <a:rPr lang="ru-RU" sz="2400" b="1" dirty="0" smtClean="0">
                <a:solidFill>
                  <a:schemeClr val="accent3">
                    <a:lumMod val="75000"/>
                  </a:schemeClr>
                </a:solidFill>
              </a:rPr>
              <a:t>В  средней полосе зимует более 10 видов птиц: гаички, большие синицы, поползни, лазоревки, пестрые дятлы, чижи, снегири, сороки, чайки, воробьи, голуби и вороны.</a:t>
            </a:r>
          </a:p>
          <a:p>
            <a:r>
              <a:rPr lang="ru-RU" sz="2400" b="1" dirty="0" smtClean="0">
                <a:solidFill>
                  <a:schemeClr val="accent1">
                    <a:lumMod val="75000"/>
                  </a:schemeClr>
                </a:solidFill>
              </a:rPr>
              <a:t>          </a:t>
            </a:r>
            <a:r>
              <a:rPr lang="ru-RU" sz="2400" b="1" dirty="0" smtClean="0">
                <a:solidFill>
                  <a:srgbClr val="FF0000"/>
                </a:solidFill>
              </a:rPr>
              <a:t>Зимой дикие птицы очень нуждаются в помощи людей, но ко всему надо подходить со знанием дела, ведь, неправильно подкармливая птиц, легко им навредить. </a:t>
            </a:r>
            <a:endParaRPr lang="ru-RU" sz="2400" b="1" dirty="0">
              <a:solidFill>
                <a:srgbClr val="FF0000"/>
              </a:solidFill>
            </a:endParaRPr>
          </a:p>
        </p:txBody>
      </p:sp>
      <p:sp>
        <p:nvSpPr>
          <p:cNvPr id="3" name="Прямоугольник 2"/>
          <p:cNvSpPr/>
          <p:nvPr/>
        </p:nvSpPr>
        <p:spPr>
          <a:xfrm>
            <a:off x="2411760" y="116632"/>
            <a:ext cx="4643618" cy="92333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Актуальность</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3"/>
              </p:ext>
            </p:extLst>
          </p:nvPr>
        </p:nvPicPr>
        <p:blipFill>
          <a:blip r:embed="rId4"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tgtEl>
                                      </p:cBhvr>
                                      <p:by x="150000" y="150000"/>
                                    </p:animScale>
                                  </p:childTnLst>
                                </p:cTn>
                              </p:par>
                            </p:childTnLst>
                          </p:cTn>
                        </p:par>
                        <p:par>
                          <p:cTn id="7" fill="hold">
                            <p:stCondLst>
                              <p:cond delay="2000"/>
                            </p:stCondLst>
                            <p:childTnLst>
                              <p:par>
                                <p:cTn id="8" presetID="5" presetClass="entr" presetSubtype="10" fill="hold" nodeType="after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checkerboard(across)">
                                      <p:cBhvr>
                                        <p:cTn id="10" dur="500"/>
                                        <p:tgtEl>
                                          <p:spTgt spid="2">
                                            <p:txEl>
                                              <p:pRg st="0" end="0"/>
                                            </p:txEl>
                                          </p:spTgt>
                                        </p:tgtEl>
                                      </p:cBhvr>
                                    </p:animEffect>
                                  </p:childTnLst>
                                </p:cTn>
                              </p:par>
                            </p:childTnLst>
                          </p:cTn>
                        </p:par>
                        <p:par>
                          <p:cTn id="11" fill="hold">
                            <p:stCondLst>
                              <p:cond delay="2500"/>
                            </p:stCondLst>
                            <p:childTnLst>
                              <p:par>
                                <p:cTn id="12" presetID="5" presetClass="entr" presetSubtype="10" fill="hold" nodeType="after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checkerboard(across)">
                                      <p:cBhvr>
                                        <p:cTn id="14" dur="500"/>
                                        <p:tgtEl>
                                          <p:spTgt spid="2">
                                            <p:txEl>
                                              <p:pRg st="1" end="1"/>
                                            </p:txEl>
                                          </p:spTgt>
                                        </p:tgtEl>
                                      </p:cBhvr>
                                    </p:animEffect>
                                  </p:childTnLst>
                                </p:cTn>
                              </p:par>
                            </p:childTnLst>
                          </p:cTn>
                        </p:par>
                        <p:par>
                          <p:cTn id="15" fill="hold">
                            <p:stCondLst>
                              <p:cond delay="3000"/>
                            </p:stCondLst>
                            <p:childTnLst>
                              <p:par>
                                <p:cTn id="16" presetID="5" presetClass="entr" presetSubtype="1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checkerboard(across)">
                                      <p:cBhvr>
                                        <p:cTn id="18" dur="500"/>
                                        <p:tgtEl>
                                          <p:spTgt spid="2">
                                            <p:txEl>
                                              <p:pRg st="2" end="2"/>
                                            </p:txEl>
                                          </p:spTgt>
                                        </p:tgtEl>
                                      </p:cBhvr>
                                    </p:animEffect>
                                  </p:childTnLst>
                                </p:cTn>
                              </p:par>
                            </p:childTnLst>
                          </p:cTn>
                        </p:par>
                        <p:par>
                          <p:cTn id="19" fill="hold">
                            <p:stCondLst>
                              <p:cond delay="3500"/>
                            </p:stCondLst>
                            <p:childTnLst>
                              <p:par>
                                <p:cTn id="20" presetID="1" presetClass="mediacall" presetSubtype="0" fill="hold" nodeType="afterEffect">
                                  <p:stCondLst>
                                    <p:cond delay="0"/>
                                  </p:stCondLst>
                                  <p:childTnLst>
                                    <p:cmd type="call" cmd="playFrom(0.0)">
                                      <p:cBhvr>
                                        <p:cTn id="21" dur="5294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rot="10800000" flipV="1">
            <a:off x="251520" y="612483"/>
            <a:ext cx="8712968" cy="15081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FF0000"/>
                </a:solidFill>
                <a:effectLst/>
                <a:latin typeface="Verdana" pitchFamily="34" charset="0"/>
                <a:ea typeface="Times New Roman" pitchFamily="18" charset="0"/>
                <a:cs typeface="Times New Roman" pitchFamily="18" charset="0"/>
              </a:rPr>
              <a:t>Цель проекта: </a:t>
            </a:r>
            <a:endParaRPr kumimoji="0" lang="ru-RU" sz="2000" b="0" i="0" u="none" strike="noStrike" cap="none" normalizeH="0" baseline="0" dirty="0" smtClean="0">
              <a:ln>
                <a:noFill/>
              </a:ln>
              <a:solidFill>
                <a:srgbClr val="FF0000"/>
              </a:solidFill>
              <a:effectLst/>
              <a:latin typeface="Arial" pitchFamily="34" charset="0"/>
              <a:cs typeface="Arial" pitchFamily="34" charset="0"/>
            </a:endParaRPr>
          </a:p>
          <a:p>
            <a:pPr lvl="0" indent="228600" eaLnBrk="0" fontAlgn="base" hangingPunct="0">
              <a:spcBef>
                <a:spcPct val="0"/>
              </a:spcBef>
              <a:spcAft>
                <a:spcPct val="0"/>
              </a:spcAft>
            </a:pPr>
            <a:r>
              <a:rPr kumimoji="0" lang="ru-RU" sz="3200" b="1" i="0" u="none" strike="noStrike" cap="none" normalizeH="0" baseline="0" dirty="0" smtClean="0">
                <a:ln>
                  <a:noFill/>
                </a:ln>
                <a:solidFill>
                  <a:srgbClr val="0070C0"/>
                </a:solidFill>
                <a:effectLst/>
                <a:ea typeface="Times New Roman" pitchFamily="18" charset="0"/>
                <a:cs typeface="Times New Roman" pitchFamily="18" charset="0"/>
              </a:rPr>
              <a:t>Изучение образа жизни и поведения  зимующих птиц </a:t>
            </a:r>
            <a:r>
              <a:rPr lang="ru-RU" sz="3200" b="1" dirty="0" smtClean="0">
                <a:solidFill>
                  <a:srgbClr val="0070C0"/>
                </a:solidFill>
                <a:ea typeface="Times New Roman" pitchFamily="18" charset="0"/>
                <a:cs typeface="Times New Roman" pitchFamily="18" charset="0"/>
              </a:rPr>
              <a:t>зимой</a:t>
            </a:r>
            <a:r>
              <a:rPr kumimoji="0" lang="ru-RU" sz="3200" b="1" i="0" u="none" strike="noStrike" cap="none" normalizeH="0" baseline="0" dirty="0" smtClean="0">
                <a:ln>
                  <a:noFill/>
                </a:ln>
                <a:solidFill>
                  <a:srgbClr val="0070C0"/>
                </a:solidFill>
                <a:effectLst/>
                <a:ea typeface="Times New Roman" pitchFamily="18" charset="0"/>
                <a:cs typeface="Times New Roman" pitchFamily="18" charset="0"/>
              </a:rPr>
              <a:t> в нашей местности</a:t>
            </a:r>
            <a:endParaRPr kumimoji="0" lang="ru-RU" sz="7200" b="1" i="0" u="none" strike="noStrike" cap="none" normalizeH="0" baseline="0" dirty="0" smtClean="0">
              <a:ln>
                <a:noFill/>
              </a:ln>
              <a:solidFill>
                <a:srgbClr val="0070C0"/>
              </a:solidFill>
              <a:effectLst/>
              <a:cs typeface="Arial" pitchFamily="34" charset="0"/>
            </a:endParaRPr>
          </a:p>
        </p:txBody>
      </p:sp>
      <p:sp>
        <p:nvSpPr>
          <p:cNvPr id="5" name="TextBox 4"/>
          <p:cNvSpPr txBox="1"/>
          <p:nvPr/>
        </p:nvSpPr>
        <p:spPr>
          <a:xfrm>
            <a:off x="467544" y="2420888"/>
            <a:ext cx="8136904" cy="2646878"/>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marL="742950" indent="-742950"/>
            <a:r>
              <a:rPr lang="ru-RU" sz="40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Задачи проекта: </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расширить представления о жизни зимующих птиц нашего города;</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 узнать какие деревья  и кустарники являются кормушками для зимующих птиц;</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узнать о правилах подкормки птиц;</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сделать памятку для учащихся о меню для зимующих птиц;</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провести наблюдения за поведением и питанием зимующих птиц;</a:t>
            </a:r>
          </a:p>
          <a:p>
            <a:pPr marL="342900" indent="-342900">
              <a:buFont typeface="+mj-lt"/>
              <a:buAutoNum type="arabicPeriod"/>
            </a:pP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 практическое выполнение кормушек и их </a:t>
            </a: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раз</a:t>
            </a:r>
            <a:r>
              <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вешивание</a:t>
            </a:r>
            <a:endParaRPr lang="ru-RU"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endParaRPr>
          </a:p>
        </p:txBody>
      </p:sp>
      <p:pic>
        <p:nvPicPr>
          <p:cNvPr id="4"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3"/>
              </p:ext>
            </p:extLst>
          </p:nvPr>
        </p:nvPicPr>
        <p:blipFill>
          <a:blip r:embed="rId4" cstate="print"/>
          <a:stretch>
            <a:fillRect/>
          </a:stretch>
        </p:blipFill>
        <p:spPr>
          <a:xfrm>
            <a:off x="8072462"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529"/>
                                        </p:tgtEl>
                                        <p:attrNameLst>
                                          <p:attrName>style.visibility</p:attrName>
                                        </p:attrNameLst>
                                      </p:cBhvr>
                                      <p:to>
                                        <p:strVal val="visible"/>
                                      </p:to>
                                    </p:set>
                                    <p:anim calcmode="discrete" valueType="clr">
                                      <p:cBhvr override="childStyle">
                                        <p:cTn id="7" dur="80"/>
                                        <p:tgtEl>
                                          <p:spTgt spid="225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29"/>
                                        </p:tgtEl>
                                        <p:attrNameLst>
                                          <p:attrName>fillcolor</p:attrName>
                                        </p:attrNameLst>
                                      </p:cBhvr>
                                      <p:tavLst>
                                        <p:tav tm="0">
                                          <p:val>
                                            <p:clrVal>
                                              <a:schemeClr val="accent2"/>
                                            </p:clrVal>
                                          </p:val>
                                        </p:tav>
                                        <p:tav tm="50000">
                                          <p:val>
                                            <p:clrVal>
                                              <a:schemeClr val="hlink"/>
                                            </p:clrVal>
                                          </p:val>
                                        </p:tav>
                                      </p:tavLst>
                                    </p:anim>
                                    <p:set>
                                      <p:cBhvr>
                                        <p:cTn id="9" dur="80"/>
                                        <p:tgtEl>
                                          <p:spTgt spid="22529"/>
                                        </p:tgtEl>
                                        <p:attrNameLst>
                                          <p:attrName>fill.type</p:attrName>
                                        </p:attrNameLst>
                                      </p:cBhvr>
                                      <p:to>
                                        <p:strVal val="solid"/>
                                      </p:to>
                                    </p:set>
                                  </p:childTnLst>
                                </p:cTn>
                              </p:par>
                            </p:childTnLst>
                          </p:cTn>
                        </p:par>
                        <p:par>
                          <p:cTn id="10" fill="hold">
                            <p:stCondLst>
                              <p:cond delay="2960"/>
                            </p:stCondLst>
                            <p:childTnLst>
                              <p:par>
                                <p:cTn id="11" presetID="8"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3000"/>
                                        <p:tgtEl>
                                          <p:spTgt spid="5"/>
                                        </p:tgtEl>
                                      </p:cBhvr>
                                    </p:animEffect>
                                  </p:childTnLst>
                                </p:cTn>
                              </p:par>
                            </p:childTnLst>
                          </p:cTn>
                        </p:par>
                        <p:par>
                          <p:cTn id="14" fill="hold">
                            <p:stCondLst>
                              <p:cond delay="5960"/>
                            </p:stCondLst>
                            <p:childTnLst>
                              <p:par>
                                <p:cTn id="15" presetID="1" presetClass="mediacall" presetSubtype="0" fill="hold" nodeType="afterEffect">
                                  <p:stCondLst>
                                    <p:cond delay="0"/>
                                  </p:stCondLst>
                                  <p:childTnLst>
                                    <p:cmd type="call" cmd="playFrom(0.0)">
                                      <p:cBhvr>
                                        <p:cTn id="16" dur="5294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2529"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416824" cy="449353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3200" b="1" dirty="0" smtClean="0">
                <a:solidFill>
                  <a:srgbClr val="C00000"/>
                </a:solidFill>
              </a:rPr>
              <a:t>Методы:</a:t>
            </a:r>
          </a:p>
          <a:p>
            <a:pPr lvl="0">
              <a:buFont typeface="Wingdings" pitchFamily="2" charset="2"/>
              <a:buChar char="Ø"/>
            </a:pPr>
            <a:r>
              <a:rPr lang="ru-RU" sz="2400" b="1" dirty="0" smtClean="0">
                <a:solidFill>
                  <a:srgbClr val="0070C0"/>
                </a:solidFill>
              </a:rPr>
              <a:t>Сбор информации из книг и журналов, Интернета;</a:t>
            </a:r>
          </a:p>
          <a:p>
            <a:pPr lvl="0">
              <a:buFont typeface="Wingdings" pitchFamily="2" charset="2"/>
              <a:buChar char="Ø"/>
            </a:pPr>
            <a:r>
              <a:rPr lang="ru-RU" sz="2400" b="1" dirty="0" smtClean="0">
                <a:solidFill>
                  <a:srgbClr val="0070C0"/>
                </a:solidFill>
              </a:rPr>
              <a:t>Наблюдения;</a:t>
            </a:r>
          </a:p>
          <a:p>
            <a:pPr lvl="0">
              <a:buFont typeface="Wingdings" pitchFamily="2" charset="2"/>
              <a:buChar char="Ø"/>
            </a:pPr>
            <a:r>
              <a:rPr lang="ru-RU" sz="2400" b="1" dirty="0" smtClean="0">
                <a:solidFill>
                  <a:srgbClr val="0070C0"/>
                </a:solidFill>
              </a:rPr>
              <a:t>Экскурсии;</a:t>
            </a:r>
          </a:p>
          <a:p>
            <a:pPr lvl="0">
              <a:buFont typeface="Wingdings" pitchFamily="2" charset="2"/>
              <a:buChar char="Ø"/>
            </a:pPr>
            <a:r>
              <a:rPr lang="ru-RU" sz="2400" b="1" dirty="0" smtClean="0">
                <a:solidFill>
                  <a:srgbClr val="0070C0"/>
                </a:solidFill>
              </a:rPr>
              <a:t>Исследования;</a:t>
            </a:r>
          </a:p>
          <a:p>
            <a:pPr>
              <a:buFont typeface="Wingdings" pitchFamily="2" charset="2"/>
              <a:buChar char="Ø"/>
            </a:pPr>
            <a:r>
              <a:rPr lang="ru-RU" sz="2400" b="1" dirty="0" smtClean="0">
                <a:solidFill>
                  <a:srgbClr val="0070C0"/>
                </a:solidFill>
              </a:rPr>
              <a:t>Конкурсы стихов,  загадок о птицах;</a:t>
            </a:r>
          </a:p>
          <a:p>
            <a:pPr>
              <a:buFont typeface="Wingdings" pitchFamily="2" charset="2"/>
              <a:buChar char="Ø"/>
            </a:pPr>
            <a:r>
              <a:rPr lang="ru-RU" sz="2400" b="1" dirty="0" smtClean="0">
                <a:solidFill>
                  <a:srgbClr val="0070C0"/>
                </a:solidFill>
              </a:rPr>
              <a:t>Практическая деятельность по изготовлению кормушек;</a:t>
            </a:r>
          </a:p>
          <a:p>
            <a:pPr>
              <a:buFont typeface="Wingdings" pitchFamily="2" charset="2"/>
              <a:buChar char="Ø"/>
            </a:pPr>
            <a:r>
              <a:rPr lang="ru-RU" sz="2400" b="1" dirty="0" smtClean="0">
                <a:solidFill>
                  <a:srgbClr val="0070C0"/>
                </a:solidFill>
              </a:rPr>
              <a:t>Познавательные игры;</a:t>
            </a:r>
          </a:p>
          <a:p>
            <a:pPr>
              <a:buFont typeface="Wingdings" pitchFamily="2" charset="2"/>
              <a:buChar char="Ø"/>
            </a:pPr>
            <a:r>
              <a:rPr lang="ru-RU" sz="2400" b="1" dirty="0" smtClean="0">
                <a:solidFill>
                  <a:srgbClr val="0070C0"/>
                </a:solidFill>
              </a:rPr>
              <a:t>Фотографирование птиц.</a:t>
            </a:r>
          </a:p>
          <a:p>
            <a:pPr>
              <a:buFont typeface="Wingdings" pitchFamily="2" charset="2"/>
              <a:buChar char="Ø"/>
            </a:pPr>
            <a:endParaRPr lang="ru-RU" sz="2000" b="1" dirty="0" smtClean="0">
              <a:solidFill>
                <a:srgbClr val="0070C0"/>
              </a:solidFill>
            </a:endParaRPr>
          </a:p>
          <a:p>
            <a:endParaRPr lang="ru-RU" dirty="0"/>
          </a:p>
        </p:txBody>
      </p:sp>
      <p:sp>
        <p:nvSpPr>
          <p:cNvPr id="3" name="TextBox 2"/>
          <p:cNvSpPr txBox="1"/>
          <p:nvPr/>
        </p:nvSpPr>
        <p:spPr>
          <a:xfrm>
            <a:off x="0" y="5720481"/>
            <a:ext cx="91440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400" b="1" dirty="0" smtClean="0">
                <a:solidFill>
                  <a:srgbClr val="0070C0"/>
                </a:solidFill>
              </a:rPr>
              <a:t>Сроки выполнения проекта: с 15 ноября по  28 декабря 2014г.  </a:t>
            </a:r>
            <a:endParaRPr lang="ru-RU" sz="2400" b="1" dirty="0">
              <a:solidFill>
                <a:srgbClr val="0070C0"/>
              </a:solidFill>
            </a:endParaRPr>
          </a:p>
        </p:txBody>
      </p:sp>
      <p:pic>
        <p:nvPicPr>
          <p:cNvPr id="4"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3"/>
              </p:ext>
            </p:extLst>
          </p:nvPr>
        </p:nvPicPr>
        <p:blipFill>
          <a:blip r:embed="rId4" cstate="print"/>
          <a:stretch>
            <a:fillRect/>
          </a:stretch>
        </p:blipFill>
        <p:spPr>
          <a:xfrm>
            <a:off x="4860032" y="594928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5294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332656"/>
            <a:ext cx="4536504" cy="403187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solidFill>
                  <a:srgbClr val="C00000"/>
                </a:solidFill>
              </a:rPr>
              <a:t>Гипотеза:</a:t>
            </a:r>
          </a:p>
          <a:p>
            <a:r>
              <a:rPr lang="ru-RU" sz="2800" b="1" dirty="0" smtClean="0"/>
              <a:t> </a:t>
            </a:r>
            <a:r>
              <a:rPr lang="ru-RU" sz="2800" b="1" dirty="0" smtClean="0">
                <a:solidFill>
                  <a:srgbClr val="0070C0"/>
                </a:solidFill>
              </a:rPr>
              <a:t>Если постоянно подкармливать зимующих птиц и тем самым помочь им пережить холодный период года, когда птицам сложно добывать корм из–под снега, то можно сохранить их численность</a:t>
            </a:r>
            <a:endParaRPr lang="ru-RU" sz="2800" b="1" dirty="0">
              <a:solidFill>
                <a:srgbClr val="0070C0"/>
              </a:solidFill>
            </a:endParaRPr>
          </a:p>
        </p:txBody>
      </p:sp>
      <p:pic>
        <p:nvPicPr>
          <p:cNvPr id="25602" name="Picture 2" descr="9"/>
          <p:cNvPicPr>
            <a:picLocks noChangeAspect="1" noChangeArrowheads="1"/>
          </p:cNvPicPr>
          <p:nvPr/>
        </p:nvPicPr>
        <p:blipFill>
          <a:blip r:embed="rId2" cstate="print"/>
          <a:srcRect r="14952" b="2624"/>
          <a:stretch>
            <a:fillRect/>
          </a:stretch>
        </p:blipFill>
        <p:spPr bwMode="auto">
          <a:xfrm>
            <a:off x="179512" y="836712"/>
            <a:ext cx="3582071" cy="2736304"/>
          </a:xfrm>
          <a:prstGeom prst="roundRect">
            <a:avLst/>
          </a:prstGeom>
          <a:noFill/>
          <a:ln w="76200">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щегол3"/>
          <p:cNvPicPr>
            <a:picLocks noChangeAspect="1" noChangeArrowheads="1"/>
          </p:cNvPicPr>
          <p:nvPr/>
        </p:nvPicPr>
        <p:blipFill>
          <a:blip r:embed="rId8" cstate="print"/>
          <a:srcRect/>
          <a:stretch>
            <a:fillRect/>
          </a:stretch>
        </p:blipFill>
        <p:spPr bwMode="auto">
          <a:xfrm>
            <a:off x="395536" y="4083251"/>
            <a:ext cx="2798440" cy="2190723"/>
          </a:xfrm>
          <a:prstGeom prst="rect">
            <a:avLst/>
          </a:prstGeom>
          <a:noFill/>
          <a:ln w="9525">
            <a:noFill/>
            <a:miter lim="800000"/>
            <a:headEnd/>
            <a:tailEnd/>
          </a:ln>
        </p:spPr>
      </p:pic>
      <p:pic>
        <p:nvPicPr>
          <p:cNvPr id="4" name="Picture 4" descr="pic008"/>
          <p:cNvPicPr>
            <a:picLocks noChangeAspect="1" noChangeArrowheads="1"/>
          </p:cNvPicPr>
          <p:nvPr/>
        </p:nvPicPr>
        <p:blipFill>
          <a:blip r:embed="rId9" cstate="print"/>
          <a:srcRect/>
          <a:stretch>
            <a:fillRect/>
          </a:stretch>
        </p:blipFill>
        <p:spPr bwMode="auto">
          <a:xfrm>
            <a:off x="5868144" y="1052736"/>
            <a:ext cx="2016224" cy="2541807"/>
          </a:xfrm>
          <a:prstGeom prst="rect">
            <a:avLst/>
          </a:prstGeom>
          <a:noFill/>
          <a:ln w="9525">
            <a:noFill/>
            <a:miter lim="800000"/>
            <a:headEnd/>
            <a:tailEnd/>
          </a:ln>
        </p:spPr>
      </p:pic>
      <p:pic>
        <p:nvPicPr>
          <p:cNvPr id="5" name="Picture 5" descr="снегирь"/>
          <p:cNvPicPr>
            <a:picLocks noChangeAspect="1" noChangeArrowheads="1"/>
          </p:cNvPicPr>
          <p:nvPr/>
        </p:nvPicPr>
        <p:blipFill>
          <a:blip r:embed="rId10" cstate="print"/>
          <a:srcRect/>
          <a:stretch>
            <a:fillRect/>
          </a:stretch>
        </p:blipFill>
        <p:spPr bwMode="auto">
          <a:xfrm>
            <a:off x="3635896" y="4221088"/>
            <a:ext cx="2405523" cy="1943472"/>
          </a:xfrm>
          <a:prstGeom prst="rect">
            <a:avLst/>
          </a:prstGeom>
          <a:noFill/>
          <a:ln w="9525">
            <a:noFill/>
            <a:miter lim="800000"/>
            <a:headEnd/>
            <a:tailEnd/>
          </a:ln>
        </p:spPr>
      </p:pic>
      <p:pic>
        <p:nvPicPr>
          <p:cNvPr id="6" name="Picture 6" descr="поползень"/>
          <p:cNvPicPr>
            <a:picLocks noChangeAspect="1" noChangeArrowheads="1"/>
          </p:cNvPicPr>
          <p:nvPr/>
        </p:nvPicPr>
        <p:blipFill>
          <a:blip r:embed="rId11" cstate="print"/>
          <a:srcRect/>
          <a:stretch>
            <a:fillRect/>
          </a:stretch>
        </p:blipFill>
        <p:spPr bwMode="auto">
          <a:xfrm>
            <a:off x="323527" y="1081961"/>
            <a:ext cx="2143117" cy="2203023"/>
          </a:xfrm>
          <a:prstGeom prst="rect">
            <a:avLst/>
          </a:prstGeom>
          <a:noFill/>
          <a:ln w="9525">
            <a:noFill/>
            <a:miter lim="800000"/>
            <a:headEnd/>
            <a:tailEnd/>
          </a:ln>
        </p:spPr>
      </p:pic>
      <p:pic>
        <p:nvPicPr>
          <p:cNvPr id="7" name="Picture 7" descr="зяблик"/>
          <p:cNvPicPr>
            <a:picLocks noChangeAspect="1" noChangeArrowheads="1"/>
          </p:cNvPicPr>
          <p:nvPr/>
        </p:nvPicPr>
        <p:blipFill>
          <a:blip r:embed="rId12" cstate="print"/>
          <a:srcRect/>
          <a:stretch>
            <a:fillRect/>
          </a:stretch>
        </p:blipFill>
        <p:spPr bwMode="auto">
          <a:xfrm>
            <a:off x="6804248" y="4221088"/>
            <a:ext cx="1782762" cy="1984375"/>
          </a:xfrm>
          <a:prstGeom prst="rect">
            <a:avLst/>
          </a:prstGeom>
          <a:noFill/>
          <a:ln w="9525">
            <a:noFill/>
            <a:miter lim="800000"/>
            <a:headEnd/>
            <a:tailEnd/>
          </a:ln>
        </p:spPr>
      </p:pic>
      <p:sp>
        <p:nvSpPr>
          <p:cNvPr id="10" name="Text Box 10"/>
          <p:cNvSpPr txBox="1">
            <a:spLocks noChangeArrowheads="1"/>
          </p:cNvSpPr>
          <p:nvPr/>
        </p:nvSpPr>
        <p:spPr bwMode="auto">
          <a:xfrm>
            <a:off x="6804248" y="6165304"/>
            <a:ext cx="1944216"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зяблик</a:t>
            </a:r>
          </a:p>
        </p:txBody>
      </p:sp>
      <p:sp>
        <p:nvSpPr>
          <p:cNvPr id="11" name="Text Box 11"/>
          <p:cNvSpPr txBox="1">
            <a:spLocks noChangeArrowheads="1"/>
          </p:cNvSpPr>
          <p:nvPr/>
        </p:nvSpPr>
        <p:spPr bwMode="auto">
          <a:xfrm rot="10800000" flipV="1">
            <a:off x="3275856" y="3212976"/>
            <a:ext cx="1440160"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синица</a:t>
            </a:r>
          </a:p>
        </p:txBody>
      </p:sp>
      <p:sp>
        <p:nvSpPr>
          <p:cNvPr id="12" name="Text Box 12"/>
          <p:cNvSpPr txBox="1">
            <a:spLocks noChangeArrowheads="1"/>
          </p:cNvSpPr>
          <p:nvPr/>
        </p:nvSpPr>
        <p:spPr bwMode="auto">
          <a:xfrm rot="10800000" flipV="1">
            <a:off x="395536" y="3140968"/>
            <a:ext cx="1944216"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поползень</a:t>
            </a:r>
          </a:p>
        </p:txBody>
      </p:sp>
      <p:sp>
        <p:nvSpPr>
          <p:cNvPr id="13" name="Text Box 13"/>
          <p:cNvSpPr txBox="1">
            <a:spLocks noChangeArrowheads="1"/>
          </p:cNvSpPr>
          <p:nvPr/>
        </p:nvSpPr>
        <p:spPr bwMode="auto">
          <a:xfrm>
            <a:off x="3851920" y="6093296"/>
            <a:ext cx="2160240"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снегирь</a:t>
            </a:r>
          </a:p>
        </p:txBody>
      </p:sp>
      <p:sp>
        <p:nvSpPr>
          <p:cNvPr id="15" name="Text Box 15"/>
          <p:cNvSpPr txBox="1">
            <a:spLocks noChangeArrowheads="1"/>
          </p:cNvSpPr>
          <p:nvPr/>
        </p:nvSpPr>
        <p:spPr bwMode="auto">
          <a:xfrm>
            <a:off x="1043608" y="6165304"/>
            <a:ext cx="2016224"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щегол</a:t>
            </a:r>
          </a:p>
        </p:txBody>
      </p:sp>
      <p:sp>
        <p:nvSpPr>
          <p:cNvPr id="16" name="Text Box 16"/>
          <p:cNvSpPr txBox="1">
            <a:spLocks noChangeArrowheads="1"/>
          </p:cNvSpPr>
          <p:nvPr/>
        </p:nvSpPr>
        <p:spPr bwMode="auto">
          <a:xfrm>
            <a:off x="5868144" y="3212976"/>
            <a:ext cx="1728192" cy="45720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spcBef>
                <a:spcPct val="50000"/>
              </a:spcBef>
            </a:pPr>
            <a:r>
              <a:rPr lang="ru-RU" sz="2400" dirty="0">
                <a:solidFill>
                  <a:srgbClr val="990000"/>
                </a:solidFill>
                <a:latin typeface="Times New Roman" pitchFamily="18" charset="0"/>
              </a:rPr>
              <a:t>дятел</a:t>
            </a:r>
          </a:p>
        </p:txBody>
      </p:sp>
      <p:pic>
        <p:nvPicPr>
          <p:cNvPr id="18" name="Picture 18">
            <a:hlinkClick r:id="" action="ppaction://media"/>
          </p:cNvPr>
          <p:cNvPicPr>
            <a:picLocks noChangeAspect="1" noChangeArrowheads="1"/>
          </p:cNvPicPr>
          <p:nvPr>
            <a:audioFile r:link="rId1"/>
            <p:extLst>
              <p:ext uri="{DAA4B4D4-6D71-4841-9C94-3DE7FCFB9230}">
                <p14:media xmlns="" xmlns:p14="http://schemas.microsoft.com/office/powerpoint/2010/main" r:embed="rId13"/>
              </p:ext>
            </p:extLst>
          </p:nvPr>
        </p:nvPicPr>
        <p:blipFill>
          <a:blip r:embed="rId14" cstate="print"/>
          <a:srcRect/>
          <a:stretch>
            <a:fillRect/>
          </a:stretch>
        </p:blipFill>
        <p:spPr bwMode="auto">
          <a:xfrm>
            <a:off x="2195736" y="6381328"/>
            <a:ext cx="304800" cy="304800"/>
          </a:xfrm>
          <a:prstGeom prst="rect">
            <a:avLst/>
          </a:prstGeom>
          <a:noFill/>
          <a:ln w="9525">
            <a:noFill/>
            <a:miter lim="800000"/>
            <a:headEnd/>
            <a:tailEnd/>
          </a:ln>
        </p:spPr>
      </p:pic>
      <p:pic>
        <p:nvPicPr>
          <p:cNvPr id="19" name="Picture 19">
            <a:hlinkClick r:id="" action="ppaction://media"/>
          </p:cNvPr>
          <p:cNvPicPr>
            <a:picLocks noChangeAspect="1" noChangeArrowheads="1"/>
          </p:cNvPicPr>
          <p:nvPr>
            <a:audioFile r:link="rId2"/>
            <p:extLst>
              <p:ext uri="{DAA4B4D4-6D71-4841-9C94-3DE7FCFB9230}">
                <p14:media xmlns="" xmlns:p14="http://schemas.microsoft.com/office/powerpoint/2010/main" r:embed="rId15"/>
              </p:ext>
            </p:extLst>
          </p:nvPr>
        </p:nvPicPr>
        <p:blipFill>
          <a:blip r:embed="rId14" cstate="print"/>
          <a:srcRect/>
          <a:stretch>
            <a:fillRect/>
          </a:stretch>
        </p:blipFill>
        <p:spPr bwMode="auto">
          <a:xfrm>
            <a:off x="4283968" y="3284984"/>
            <a:ext cx="304800" cy="304800"/>
          </a:xfrm>
          <a:prstGeom prst="rect">
            <a:avLst/>
          </a:prstGeom>
          <a:noFill/>
          <a:ln w="9525">
            <a:noFill/>
            <a:miter lim="800000"/>
            <a:headEnd/>
            <a:tailEnd/>
          </a:ln>
        </p:spPr>
      </p:pic>
      <p:pic>
        <p:nvPicPr>
          <p:cNvPr id="20" name="Picture 20">
            <a:hlinkClick r:id="" action="ppaction://media"/>
          </p:cNvPr>
          <p:cNvPicPr>
            <a:picLocks noChangeAspect="1" noChangeArrowheads="1"/>
          </p:cNvPicPr>
          <p:nvPr>
            <a:audioFile r:link="rId3"/>
            <p:extLst>
              <p:ext uri="{DAA4B4D4-6D71-4841-9C94-3DE7FCFB9230}">
                <p14:media xmlns="" xmlns:p14="http://schemas.microsoft.com/office/powerpoint/2010/main" r:embed="rId16"/>
              </p:ext>
            </p:extLst>
          </p:nvPr>
        </p:nvPicPr>
        <p:blipFill>
          <a:blip r:embed="rId14" cstate="print"/>
          <a:srcRect/>
          <a:stretch>
            <a:fillRect/>
          </a:stretch>
        </p:blipFill>
        <p:spPr bwMode="auto">
          <a:xfrm>
            <a:off x="1907704" y="3356992"/>
            <a:ext cx="304800" cy="304800"/>
          </a:xfrm>
          <a:prstGeom prst="rect">
            <a:avLst/>
          </a:prstGeom>
          <a:noFill/>
          <a:ln w="9525">
            <a:noFill/>
            <a:miter lim="800000"/>
            <a:headEnd/>
            <a:tailEnd/>
          </a:ln>
        </p:spPr>
      </p:pic>
      <p:pic>
        <p:nvPicPr>
          <p:cNvPr id="21" name="Picture 21">
            <a:hlinkClick r:id="" action="ppaction://media"/>
          </p:cNvPr>
          <p:cNvPicPr>
            <a:picLocks noChangeAspect="1" noChangeArrowheads="1"/>
          </p:cNvPicPr>
          <p:nvPr>
            <a:audioFile r:link="rId4"/>
            <p:extLst>
              <p:ext uri="{DAA4B4D4-6D71-4841-9C94-3DE7FCFB9230}">
                <p14:media xmlns="" xmlns:p14="http://schemas.microsoft.com/office/powerpoint/2010/main" r:embed="rId17"/>
              </p:ext>
            </p:extLst>
          </p:nvPr>
        </p:nvPicPr>
        <p:blipFill>
          <a:blip r:embed="rId14" cstate="print"/>
          <a:srcRect/>
          <a:stretch>
            <a:fillRect/>
          </a:stretch>
        </p:blipFill>
        <p:spPr bwMode="auto">
          <a:xfrm>
            <a:off x="5148064" y="6237312"/>
            <a:ext cx="304800" cy="304800"/>
          </a:xfrm>
          <a:prstGeom prst="rect">
            <a:avLst/>
          </a:prstGeom>
          <a:noFill/>
          <a:ln w="9525">
            <a:noFill/>
            <a:miter lim="800000"/>
            <a:headEnd/>
            <a:tailEnd/>
          </a:ln>
        </p:spPr>
      </p:pic>
      <p:pic>
        <p:nvPicPr>
          <p:cNvPr id="22" name="Picture 22">
            <a:hlinkClick r:id="" action="ppaction://media"/>
          </p:cNvPr>
          <p:cNvPicPr>
            <a:picLocks noChangeAspect="1" noChangeArrowheads="1"/>
          </p:cNvPicPr>
          <p:nvPr>
            <a:audioFile r:link="rId5"/>
            <p:extLst>
              <p:ext uri="{DAA4B4D4-6D71-4841-9C94-3DE7FCFB9230}">
                <p14:media xmlns="" xmlns:p14="http://schemas.microsoft.com/office/powerpoint/2010/main" r:embed="rId18"/>
              </p:ext>
            </p:extLst>
          </p:nvPr>
        </p:nvPicPr>
        <p:blipFill>
          <a:blip r:embed="rId14" cstate="print"/>
          <a:srcRect/>
          <a:stretch>
            <a:fillRect/>
          </a:stretch>
        </p:blipFill>
        <p:spPr bwMode="auto">
          <a:xfrm>
            <a:off x="8028384" y="6309320"/>
            <a:ext cx="304800" cy="304800"/>
          </a:xfrm>
          <a:prstGeom prst="rect">
            <a:avLst/>
          </a:prstGeom>
          <a:noFill/>
          <a:ln w="9525">
            <a:noFill/>
            <a:miter lim="800000"/>
            <a:headEnd/>
            <a:tailEnd/>
          </a:ln>
        </p:spPr>
      </p:pic>
      <p:pic>
        <p:nvPicPr>
          <p:cNvPr id="25" name="Picture 25">
            <a:hlinkClick r:id="" action="ppaction://media"/>
          </p:cNvPr>
          <p:cNvPicPr>
            <a:picLocks noChangeAspect="1" noChangeArrowheads="1"/>
          </p:cNvPicPr>
          <p:nvPr>
            <a:audioFile r:link="rId6"/>
            <p:extLst>
              <p:ext uri="{DAA4B4D4-6D71-4841-9C94-3DE7FCFB9230}">
                <p14:media xmlns="" xmlns:p14="http://schemas.microsoft.com/office/powerpoint/2010/main" r:embed="rId19"/>
              </p:ext>
            </p:extLst>
          </p:nvPr>
        </p:nvPicPr>
        <p:blipFill>
          <a:blip r:embed="rId14" cstate="print"/>
          <a:srcRect/>
          <a:stretch>
            <a:fillRect/>
          </a:stretch>
        </p:blipFill>
        <p:spPr bwMode="auto">
          <a:xfrm>
            <a:off x="6228184" y="3284984"/>
            <a:ext cx="304800" cy="304800"/>
          </a:xfrm>
          <a:prstGeom prst="rect">
            <a:avLst/>
          </a:prstGeom>
          <a:noFill/>
          <a:ln w="9525">
            <a:noFill/>
            <a:miter lim="800000"/>
            <a:headEnd/>
            <a:tailEnd/>
          </a:ln>
        </p:spPr>
      </p:pic>
      <p:sp>
        <p:nvSpPr>
          <p:cNvPr id="26" name="Rectangle 26"/>
          <p:cNvSpPr>
            <a:spLocks noChangeArrowheads="1"/>
          </p:cNvSpPr>
          <p:nvPr/>
        </p:nvSpPr>
        <p:spPr bwMode="auto">
          <a:xfrm>
            <a:off x="240877" y="188913"/>
            <a:ext cx="8413009" cy="954107"/>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spAutoFit/>
          </a:bodyPr>
          <a:lstStyle/>
          <a:p>
            <a:pPr algn="ctr"/>
            <a:r>
              <a:rPr lang="ru-RU" sz="2800" b="1" i="1" dirty="0">
                <a:solidFill>
                  <a:srgbClr val="FF0000"/>
                </a:solidFill>
              </a:rPr>
              <a:t>Птицы - одно из уникальнейших проявлений жизни</a:t>
            </a:r>
          </a:p>
          <a:p>
            <a:pPr algn="ctr"/>
            <a:r>
              <a:rPr lang="ru-RU" sz="2800" b="1" i="1" dirty="0">
                <a:solidFill>
                  <a:srgbClr val="FF0000"/>
                </a:solidFill>
              </a:rPr>
              <a:t> на Земле</a:t>
            </a:r>
            <a:r>
              <a:rPr lang="ru-RU" sz="2000" b="1" i="1" dirty="0">
                <a:solidFill>
                  <a:srgbClr val="FF0000"/>
                </a:solidFill>
              </a:rPr>
              <a:t>.</a:t>
            </a:r>
          </a:p>
        </p:txBody>
      </p:sp>
      <p:pic>
        <p:nvPicPr>
          <p:cNvPr id="29" name="Рисунок 28" descr="8"/>
          <p:cNvPicPr/>
          <p:nvPr/>
        </p:nvPicPr>
        <p:blipFill>
          <a:blip r:embed="rId20" cstate="print"/>
          <a:srcRect l="11276" t="17870" r="11276" b="7830"/>
          <a:stretch>
            <a:fillRect/>
          </a:stretch>
        </p:blipFill>
        <p:spPr bwMode="auto">
          <a:xfrm>
            <a:off x="2843808" y="1412776"/>
            <a:ext cx="2664296" cy="1800200"/>
          </a:xfrm>
          <a:prstGeom prst="rect">
            <a:avLst/>
          </a:prstGeom>
          <a:noFill/>
          <a:ln w="76200">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1" presetClass="mediacall" presetSubtype="0" fill="hold" nodeType="afterEffect">
                                  <p:stCondLst>
                                    <p:cond delay="0"/>
                                  </p:stCondLst>
                                  <p:childTnLst>
                                    <p:cmd type="call" cmd="playFrom(0.0)">
                                      <p:cBhvr>
                                        <p:cTn id="18" dur="5980" fill="hold"/>
                                        <p:tgtEl>
                                          <p:spTgt spid="18"/>
                                        </p:tgtEl>
                                      </p:cBhvr>
                                    </p:cmd>
                                  </p:childTnLst>
                                </p:cTn>
                              </p:par>
                            </p:childTnLst>
                          </p:cTn>
                        </p:par>
                        <p:par>
                          <p:cTn id="19" fill="hold">
                            <p:stCondLst>
                              <p:cond delay="7480"/>
                            </p:stCondLst>
                            <p:childTnLst>
                              <p:par>
                                <p:cTn id="20" presetID="15"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8480"/>
                            </p:stCondLst>
                            <p:childTnLst>
                              <p:par>
                                <p:cTn id="27" presetID="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8980"/>
                            </p:stCondLst>
                            <p:childTnLst>
                              <p:par>
                                <p:cTn id="32" presetID="1" presetClass="mediacall" presetSubtype="0" fill="hold" nodeType="afterEffect">
                                  <p:stCondLst>
                                    <p:cond delay="0"/>
                                  </p:stCondLst>
                                  <p:childTnLst>
                                    <p:cmd type="call" cmd="playFrom(0.0)">
                                      <p:cBhvr>
                                        <p:cTn id="33" dur="3042" fill="hold"/>
                                        <p:tgtEl>
                                          <p:spTgt spid="20"/>
                                        </p:tgtEl>
                                      </p:cBhvr>
                                    </p:cmd>
                                  </p:childTnLst>
                                </p:cTn>
                              </p:par>
                            </p:childTnLst>
                          </p:cTn>
                        </p:par>
                        <p:par>
                          <p:cTn id="34" fill="hold">
                            <p:stCondLst>
                              <p:cond delay="12022"/>
                            </p:stCondLst>
                            <p:childTnLst>
                              <p:par>
                                <p:cTn id="35" presetID="15"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3022"/>
                            </p:stCondLst>
                            <p:childTnLst>
                              <p:par>
                                <p:cTn id="42" presetID="2" presetClass="entr" presetSubtype="2"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childTnLst>
                          </p:cTn>
                        </p:par>
                        <p:par>
                          <p:cTn id="46" fill="hold">
                            <p:stCondLst>
                              <p:cond delay="13522"/>
                            </p:stCondLst>
                            <p:childTnLst>
                              <p:par>
                                <p:cTn id="47" presetID="1" presetClass="mediacall" presetSubtype="0" fill="hold" nodeType="afterEffect">
                                  <p:stCondLst>
                                    <p:cond delay="0"/>
                                  </p:stCondLst>
                                  <p:childTnLst>
                                    <p:cmd type="call" cmd="playFrom(0.0)">
                                      <p:cBhvr>
                                        <p:cTn id="48" dur="2106" fill="hold"/>
                                        <p:tgtEl>
                                          <p:spTgt spid="22"/>
                                        </p:tgtEl>
                                      </p:cBhvr>
                                    </p:cmd>
                                  </p:childTnLst>
                                </p:cTn>
                              </p:par>
                            </p:childTnLst>
                          </p:cTn>
                        </p:par>
                        <p:par>
                          <p:cTn id="49" fill="hold">
                            <p:stCondLst>
                              <p:cond delay="15628"/>
                            </p:stCondLst>
                            <p:childTnLst>
                              <p:par>
                                <p:cTn id="50" presetID="15"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1000" fill="hold"/>
                                        <p:tgtEl>
                                          <p:spTgt spid="5"/>
                                        </p:tgtEl>
                                        <p:attrNameLst>
                                          <p:attrName>ppt_w</p:attrName>
                                        </p:attrNameLst>
                                      </p:cBhvr>
                                      <p:tavLst>
                                        <p:tav tm="0">
                                          <p:val>
                                            <p:fltVal val="0"/>
                                          </p:val>
                                        </p:tav>
                                        <p:tav tm="100000">
                                          <p:val>
                                            <p:strVal val="#ppt_w"/>
                                          </p:val>
                                        </p:tav>
                                      </p:tavLst>
                                    </p:anim>
                                    <p:anim calcmode="lin" valueType="num">
                                      <p:cBhvr>
                                        <p:cTn id="53" dur="1000" fill="hold"/>
                                        <p:tgtEl>
                                          <p:spTgt spid="5"/>
                                        </p:tgtEl>
                                        <p:attrNameLst>
                                          <p:attrName>ppt_h</p:attrName>
                                        </p:attrNameLst>
                                      </p:cBhvr>
                                      <p:tavLst>
                                        <p:tav tm="0">
                                          <p:val>
                                            <p:fltVal val="0"/>
                                          </p:val>
                                        </p:tav>
                                        <p:tav tm="100000">
                                          <p:val>
                                            <p:strVal val="#ppt_h"/>
                                          </p:val>
                                        </p:tav>
                                      </p:tavLst>
                                    </p:anim>
                                    <p:anim calcmode="lin" valueType="num">
                                      <p:cBhvr>
                                        <p:cTn id="5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16628"/>
                            </p:stCondLst>
                            <p:childTnLst>
                              <p:par>
                                <p:cTn id="57" presetID="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17128"/>
                            </p:stCondLst>
                            <p:childTnLst>
                              <p:par>
                                <p:cTn id="62" presetID="1" presetClass="mediacall" presetSubtype="0" fill="hold" nodeType="afterEffect">
                                  <p:stCondLst>
                                    <p:cond delay="0"/>
                                  </p:stCondLst>
                                  <p:childTnLst>
                                    <p:cmd type="call" cmd="playFrom(0.0)">
                                      <p:cBhvr>
                                        <p:cTn id="63" dur="1950" fill="hold"/>
                                        <p:tgtEl>
                                          <p:spTgt spid="21"/>
                                        </p:tgtEl>
                                      </p:cBhvr>
                                    </p:cmd>
                                  </p:childTnLst>
                                </p:cTn>
                              </p:par>
                            </p:childTnLst>
                          </p:cTn>
                        </p:par>
                        <p:par>
                          <p:cTn id="64" fill="hold">
                            <p:stCondLst>
                              <p:cond delay="19078"/>
                            </p:stCondLst>
                            <p:childTnLst>
                              <p:par>
                                <p:cTn id="65" presetID="15" presetClass="entr" presetSubtype="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1000" fill="hold"/>
                                        <p:tgtEl>
                                          <p:spTgt spid="4"/>
                                        </p:tgtEl>
                                        <p:attrNameLst>
                                          <p:attrName>ppt_w</p:attrName>
                                        </p:attrNameLst>
                                      </p:cBhvr>
                                      <p:tavLst>
                                        <p:tav tm="0">
                                          <p:val>
                                            <p:fltVal val="0"/>
                                          </p:val>
                                        </p:tav>
                                        <p:tav tm="100000">
                                          <p:val>
                                            <p:strVal val="#ppt_w"/>
                                          </p:val>
                                        </p:tav>
                                      </p:tavLst>
                                    </p:anim>
                                    <p:anim calcmode="lin" valueType="num">
                                      <p:cBhvr>
                                        <p:cTn id="68" dur="1000" fill="hold"/>
                                        <p:tgtEl>
                                          <p:spTgt spid="4"/>
                                        </p:tgtEl>
                                        <p:attrNameLst>
                                          <p:attrName>ppt_h</p:attrName>
                                        </p:attrNameLst>
                                      </p:cBhvr>
                                      <p:tavLst>
                                        <p:tav tm="0">
                                          <p:val>
                                            <p:fltVal val="0"/>
                                          </p:val>
                                        </p:tav>
                                        <p:tav tm="100000">
                                          <p:val>
                                            <p:strVal val="#ppt_h"/>
                                          </p:val>
                                        </p:tav>
                                      </p:tavLst>
                                    </p:anim>
                                    <p:anim calcmode="lin" valueType="num">
                                      <p:cBhvr>
                                        <p:cTn id="6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20078"/>
                            </p:stCondLst>
                            <p:childTnLst>
                              <p:par>
                                <p:cTn id="72" presetID="2" presetClass="entr" presetSubtype="1"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ppt_x"/>
                                          </p:val>
                                        </p:tav>
                                        <p:tav tm="100000">
                                          <p:val>
                                            <p:strVal val="#ppt_x"/>
                                          </p:val>
                                        </p:tav>
                                      </p:tavLst>
                                    </p:anim>
                                    <p:anim calcmode="lin" valueType="num">
                                      <p:cBhvr additive="base">
                                        <p:cTn id="75" dur="500" fill="hold"/>
                                        <p:tgtEl>
                                          <p:spTgt spid="16"/>
                                        </p:tgtEl>
                                        <p:attrNameLst>
                                          <p:attrName>ppt_y</p:attrName>
                                        </p:attrNameLst>
                                      </p:cBhvr>
                                      <p:tavLst>
                                        <p:tav tm="0">
                                          <p:val>
                                            <p:strVal val="0-#ppt_h/2"/>
                                          </p:val>
                                        </p:tav>
                                        <p:tav tm="100000">
                                          <p:val>
                                            <p:strVal val="#ppt_y"/>
                                          </p:val>
                                        </p:tav>
                                      </p:tavLst>
                                    </p:anim>
                                  </p:childTnLst>
                                </p:cTn>
                              </p:par>
                            </p:childTnLst>
                          </p:cTn>
                        </p:par>
                        <p:par>
                          <p:cTn id="76" fill="hold">
                            <p:stCondLst>
                              <p:cond delay="20578"/>
                            </p:stCondLst>
                            <p:childTnLst>
                              <p:par>
                                <p:cTn id="77" presetID="1" presetClass="mediacall" presetSubtype="0" fill="hold" nodeType="afterEffect">
                                  <p:stCondLst>
                                    <p:cond delay="0"/>
                                  </p:stCondLst>
                                  <p:childTnLst>
                                    <p:cmd type="call" cmd="playFrom(0.0)">
                                      <p:cBhvr>
                                        <p:cTn id="78" dur="2601" fill="hold"/>
                                        <p:tgtEl>
                                          <p:spTgt spid="25"/>
                                        </p:tgtEl>
                                      </p:cBhvr>
                                    </p:cmd>
                                  </p:childTnLst>
                                </p:cTn>
                              </p:par>
                            </p:childTnLst>
                          </p:cTn>
                        </p:par>
                        <p:par>
                          <p:cTn id="79" fill="hold">
                            <p:stCondLst>
                              <p:cond delay="23179"/>
                            </p:stCondLst>
                            <p:childTnLst>
                              <p:par>
                                <p:cTn id="80" presetID="2" presetClass="entr" presetSubtype="1"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ppt_x"/>
                                          </p:val>
                                        </p:tav>
                                        <p:tav tm="100000">
                                          <p:val>
                                            <p:strVal val="#ppt_x"/>
                                          </p:val>
                                        </p:tav>
                                      </p:tavLst>
                                    </p:anim>
                                    <p:anim calcmode="lin" valueType="num">
                                      <p:cBhvr additive="base">
                                        <p:cTn id="83" dur="500" fill="hold"/>
                                        <p:tgtEl>
                                          <p:spTgt spid="11"/>
                                        </p:tgtEl>
                                        <p:attrNameLst>
                                          <p:attrName>ppt_y</p:attrName>
                                        </p:attrNameLst>
                                      </p:cBhvr>
                                      <p:tavLst>
                                        <p:tav tm="0">
                                          <p:val>
                                            <p:strVal val="0-#ppt_h/2"/>
                                          </p:val>
                                        </p:tav>
                                        <p:tav tm="100000">
                                          <p:val>
                                            <p:strVal val="#ppt_y"/>
                                          </p:val>
                                        </p:tav>
                                      </p:tavLst>
                                    </p:anim>
                                  </p:childTnLst>
                                </p:cTn>
                              </p:par>
                            </p:childTnLst>
                          </p:cTn>
                        </p:par>
                        <p:par>
                          <p:cTn id="84" fill="hold">
                            <p:stCondLst>
                              <p:cond delay="23679"/>
                            </p:stCondLst>
                            <p:childTnLst>
                              <p:par>
                                <p:cTn id="85" presetID="1" presetClass="mediacall" presetSubtype="0" fill="hold" nodeType="afterEffect">
                                  <p:stCondLst>
                                    <p:cond delay="0"/>
                                  </p:stCondLst>
                                  <p:childTnLst>
                                    <p:cmd type="call" cmd="playFrom(0.0)">
                                      <p:cBhvr>
                                        <p:cTn id="86" dur="270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87"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audio>
              <p:cMediaNode>
                <p:cTn id="88"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audio>
              <p:cMediaNode>
                <p:cTn id="89" fill="hold" display="0">
                  <p:stCondLst>
                    <p:cond delay="indefinite"/>
                  </p:stCondLst>
                  <p:endCondLst>
                    <p:cond evt="onNext" delay="0">
                      <p:tgtEl>
                        <p:sldTgt/>
                      </p:tgtEl>
                    </p:cond>
                    <p:cond evt="onPrev" delay="0">
                      <p:tgtEl>
                        <p:sldTgt/>
                      </p:tgtEl>
                    </p:cond>
                    <p:cond evt="onStopAudio" delay="0">
                      <p:tgtEl>
                        <p:sldTgt/>
                      </p:tgtEl>
                    </p:cond>
                  </p:endCondLst>
                </p:cTn>
                <p:tgtEl>
                  <p:spTgt spid="22"/>
                </p:tgtEl>
              </p:cMediaNode>
            </p:audio>
            <p:audio>
              <p:cMediaNode>
                <p:cTn id="90"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audio>
              <p:cMediaNode>
                <p:cTn id="91" fill="hold" display="0">
                  <p:stCondLst>
                    <p:cond delay="indefinite"/>
                  </p:stCondLst>
                  <p:endCondLst>
                    <p:cond evt="onNext" delay="0">
                      <p:tgtEl>
                        <p:sldTgt/>
                      </p:tgtEl>
                    </p:cond>
                    <p:cond evt="onPrev" delay="0">
                      <p:tgtEl>
                        <p:sldTgt/>
                      </p:tgtEl>
                    </p:cond>
                    <p:cond evt="onStopAudio" delay="0">
                      <p:tgtEl>
                        <p:sldTgt/>
                      </p:tgtEl>
                    </p:cond>
                  </p:endCondLst>
                </p:cTn>
                <p:tgtEl>
                  <p:spTgt spid="25"/>
                </p:tgtEl>
              </p:cMediaNode>
            </p:audio>
            <p:audio>
              <p:cMediaNode>
                <p:cTn id="92"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childTnLst>
        </p:cTn>
      </p:par>
    </p:tnLst>
    <p:bldLst>
      <p:bldP spid="10" grpId="0" animBg="1" autoUpdateAnimBg="0"/>
      <p:bldP spid="11" grpId="0" animBg="1" autoUpdateAnimBg="0"/>
      <p:bldP spid="12" grpId="0" animBg="1" autoUpdateAnimBg="0"/>
      <p:bldP spid="13" grpId="0" animBg="1" autoUpdateAnimBg="0"/>
      <p:bldP spid="15" grpId="0" animBg="1" autoUpdateAnimBg="0"/>
      <p:bldP spid="16"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471155"/>
            <a:ext cx="8964488" cy="30469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1</a:t>
            </a:r>
            <a:r>
              <a:rPr kumimoji="0" lang="ru-RU" sz="4800" b="1" i="0" u="none" strike="noStrike" cap="none" normalizeH="0" baseline="0" dirty="0" smtClean="0">
                <a:ln>
                  <a:noFill/>
                </a:ln>
                <a:solidFill>
                  <a:srgbClr val="C00000"/>
                </a:solidFill>
                <a:effectLst/>
                <a:ea typeface="Times New Roman" pitchFamily="18" charset="0"/>
                <a:cs typeface="Times New Roman" pitchFamily="18" charset="0"/>
              </a:rPr>
              <a:t>. </a:t>
            </a:r>
            <a:r>
              <a:rPr kumimoji="0" lang="ru-RU" sz="2400" b="1" i="0" u="none" strike="noStrike" cap="none" normalizeH="0" baseline="0" dirty="0" smtClean="0">
                <a:ln>
                  <a:noFill/>
                </a:ln>
                <a:solidFill>
                  <a:srgbClr val="C00000"/>
                </a:solidFill>
                <a:effectLst/>
                <a:ea typeface="Times New Roman" pitchFamily="18" charset="0"/>
                <a:cs typeface="Times New Roman" pitchFamily="18" charset="0"/>
              </a:rPr>
              <a:t>Полностью зависимые от человека</a:t>
            </a:r>
            <a:endParaRPr kumimoji="0" lang="ru-RU" b="1" i="0" u="none" strike="noStrike" cap="none" normalizeH="0" baseline="0" dirty="0" smtClean="0">
              <a:ln>
                <a:noFill/>
              </a:ln>
              <a:solidFill>
                <a:srgbClr val="0070C0"/>
              </a:solidFill>
              <a:effectLst/>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70C0"/>
                </a:solidFill>
                <a:effectLst/>
                <a:ea typeface="Times New Roman" pitchFamily="18" charset="0"/>
                <a:cs typeface="Times New Roman" pitchFamily="18" charset="0"/>
              </a:rPr>
              <a:t>К этой группе относятся осёдлые синантропы: городские голуби, воробьи. Эти птицы придерживаются определённой небольшой территории и  не перемещаются за её пределы. </a:t>
            </a:r>
            <a:endParaRPr kumimoji="0" lang="ru-RU" sz="1200" b="1" i="0" u="none" strike="noStrike" cap="none" normalizeH="0" baseline="0" dirty="0" smtClean="0">
              <a:ln>
                <a:noFill/>
              </a:ln>
              <a:solidFill>
                <a:srgbClr val="0070C0"/>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70C0"/>
                </a:solidFill>
                <a:effectLst/>
                <a:ea typeface="Times New Roman" pitchFamily="18" charset="0"/>
                <a:cs typeface="Times New Roman" pitchFamily="18" charset="0"/>
              </a:rPr>
              <a:t>Голуби и воробьи в естественной среде в средней полосе не обитают, это жители субтропических регионов. На север они пришли вслед за человеком, и если летом они находят достаточно пищи в природе, то зимой они полностью зависят от нас. </a:t>
            </a:r>
            <a:r>
              <a:rPr lang="ru-RU" b="1" dirty="0" smtClean="0">
                <a:solidFill>
                  <a:srgbClr val="0070C0"/>
                </a:solidFill>
                <a:ea typeface="Times New Roman" pitchFamily="18" charset="0"/>
                <a:cs typeface="Times New Roman" pitchFamily="18" charset="0"/>
              </a:rPr>
              <a:t>К</a:t>
            </a:r>
            <a:r>
              <a:rPr kumimoji="0" lang="ru-RU" b="1" i="0" u="none" strike="noStrike" cap="none" normalizeH="0" baseline="0" dirty="0" smtClean="0">
                <a:ln>
                  <a:noFill/>
                </a:ln>
                <a:solidFill>
                  <a:srgbClr val="0070C0"/>
                </a:solidFill>
                <a:effectLst/>
                <a:ea typeface="Times New Roman" pitchFamily="18" charset="0"/>
                <a:cs typeface="Times New Roman" pitchFamily="18" charset="0"/>
              </a:rPr>
              <a:t>оличество естественных кормов, которые они в состоянии найти в природе настолько мало, что не позволит пережить им зиму. </a:t>
            </a:r>
            <a:endParaRPr kumimoji="0" lang="ru-RU" sz="4400" b="1" i="0" u="none" strike="noStrike" cap="none" normalizeH="0" baseline="0" dirty="0" smtClean="0">
              <a:ln>
                <a:noFill/>
              </a:ln>
              <a:solidFill>
                <a:srgbClr val="0070C0"/>
              </a:solidFill>
              <a:effectLst/>
              <a:cs typeface="Arial" pitchFamily="34" charset="0"/>
            </a:endParaRPr>
          </a:p>
        </p:txBody>
      </p:sp>
      <p:sp>
        <p:nvSpPr>
          <p:cNvPr id="3" name="TextBox 2"/>
          <p:cNvSpPr txBox="1"/>
          <p:nvPr/>
        </p:nvSpPr>
        <p:spPr>
          <a:xfrm>
            <a:off x="179512" y="116632"/>
            <a:ext cx="8784976"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sz="2800" dirty="0" smtClean="0">
                <a:solidFill>
                  <a:srgbClr val="FF0000"/>
                </a:solidFill>
              </a:rPr>
              <a:t>Зимующие птицы средней полосы подразделяются на:</a:t>
            </a:r>
            <a:endParaRPr lang="ru-RU" sz="2800" dirty="0">
              <a:solidFill>
                <a:srgbClr val="FF0000"/>
              </a:solidFill>
            </a:endParaRPr>
          </a:p>
        </p:txBody>
      </p:sp>
      <p:pic>
        <p:nvPicPr>
          <p:cNvPr id="5" name="Рисунок 4" descr="3"/>
          <p:cNvPicPr/>
          <p:nvPr/>
        </p:nvPicPr>
        <p:blipFill>
          <a:blip r:embed="rId3" cstate="print"/>
          <a:srcRect t="33764"/>
          <a:stretch>
            <a:fillRect/>
          </a:stretch>
        </p:blipFill>
        <p:spPr bwMode="auto">
          <a:xfrm>
            <a:off x="0" y="3717032"/>
            <a:ext cx="4067944" cy="2088232"/>
          </a:xfrm>
          <a:prstGeom prst="ellipse">
            <a:avLst/>
          </a:prstGeom>
          <a:noFill/>
          <a:ln w="76200">
            <a:noFill/>
            <a:miter lim="800000"/>
            <a:headEnd/>
            <a:tailEnd/>
          </a:ln>
        </p:spPr>
      </p:pic>
      <p:pic>
        <p:nvPicPr>
          <p:cNvPr id="6" name="Рисунок 5" descr="4"/>
          <p:cNvPicPr/>
          <p:nvPr/>
        </p:nvPicPr>
        <p:blipFill>
          <a:blip r:embed="rId4" cstate="print"/>
          <a:srcRect b="10405"/>
          <a:stretch>
            <a:fillRect/>
          </a:stretch>
        </p:blipFill>
        <p:spPr bwMode="auto">
          <a:xfrm>
            <a:off x="4644008" y="3645024"/>
            <a:ext cx="3384376" cy="2160240"/>
          </a:xfrm>
          <a:prstGeom prst="ellipse">
            <a:avLst/>
          </a:prstGeom>
          <a:noFill/>
          <a:ln w="76200">
            <a:noFill/>
            <a:miter lim="800000"/>
            <a:headEnd/>
            <a:tailEnd/>
          </a:ln>
        </p:spPr>
      </p:pic>
      <p:pic>
        <p:nvPicPr>
          <p:cNvPr id="7"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5"/>
              </p:ext>
            </p:extLst>
          </p:nvPr>
        </p:nvPicPr>
        <p:blipFill>
          <a:blip r:embed="rId6"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5">
                                            <p:txEl>
                                              <p:pRg st="0" end="0"/>
                                            </p:txEl>
                                          </p:spTgt>
                                        </p:tgtEl>
                                        <p:attrNameLst>
                                          <p:attrName>style.visibility</p:attrName>
                                        </p:attrNameLst>
                                      </p:cBhvr>
                                      <p:to>
                                        <p:strVal val="visible"/>
                                      </p:to>
                                    </p:set>
                                    <p:animEffect transition="in" filter="diamond(in)">
                                      <p:cBhvr>
                                        <p:cTn id="12" dur="3000"/>
                                        <p:tgtEl>
                                          <p:spTgt spid="1025">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025">
                                            <p:txEl>
                                              <p:pRg st="1" end="1"/>
                                            </p:txEl>
                                          </p:spTgt>
                                        </p:tgtEl>
                                        <p:attrNameLst>
                                          <p:attrName>style.visibility</p:attrName>
                                        </p:attrNameLst>
                                      </p:cBhvr>
                                      <p:to>
                                        <p:strVal val="visible"/>
                                      </p:to>
                                    </p:set>
                                    <p:animEffect transition="in" filter="diamond(in)">
                                      <p:cBhvr>
                                        <p:cTn id="15" dur="3000"/>
                                        <p:tgtEl>
                                          <p:spTgt spid="1025">
                                            <p:txEl>
                                              <p:pRg st="1" end="1"/>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1025">
                                            <p:txEl>
                                              <p:pRg st="2" end="2"/>
                                            </p:txEl>
                                          </p:spTgt>
                                        </p:tgtEl>
                                        <p:attrNameLst>
                                          <p:attrName>style.visibility</p:attrName>
                                        </p:attrNameLst>
                                      </p:cBhvr>
                                      <p:to>
                                        <p:strVal val="visible"/>
                                      </p:to>
                                    </p:set>
                                    <p:animEffect transition="in" filter="diamond(in)">
                                      <p:cBhvr>
                                        <p:cTn id="18" dur="3000"/>
                                        <p:tgtEl>
                                          <p:spTgt spid="1025">
                                            <p:txEl>
                                              <p:pRg st="2" end="2"/>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diamond(in)">
                                      <p:cBhvr>
                                        <p:cTn id="21" dur="2000"/>
                                        <p:tgtEl>
                                          <p:spTgt spid="5"/>
                                        </p:tgtEl>
                                      </p:cBhvr>
                                    </p:animEffect>
                                  </p:childTnLst>
                                </p:cTn>
                              </p:par>
                              <p:par>
                                <p:cTn id="22" presetID="8"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amond(in)">
                                      <p:cBhvr>
                                        <p:cTn id="24" dur="3000"/>
                                        <p:tgtEl>
                                          <p:spTgt spid="6"/>
                                        </p:tgtEl>
                                      </p:cBhvr>
                                    </p:animEffect>
                                  </p:childTnLst>
                                </p:cTn>
                              </p:par>
                            </p:childTnLst>
                          </p:cTn>
                        </p:par>
                        <p:par>
                          <p:cTn id="25" fill="hold">
                            <p:stCondLst>
                              <p:cond delay="3000"/>
                            </p:stCondLst>
                            <p:childTnLst>
                              <p:par>
                                <p:cTn id="26" presetID="1" presetClass="mediacall" presetSubtype="0" fill="hold" nodeType="afterEffect">
                                  <p:stCondLst>
                                    <p:cond delay="0"/>
                                  </p:stCondLst>
                                  <p:childTnLst>
                                    <p:cmd type="call" cmd="playFrom(0.0)">
                                      <p:cBhvr>
                                        <p:cTn id="27" dur="52941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51520" y="296794"/>
            <a:ext cx="8712968" cy="175432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ea typeface="Times New Roman" pitchFamily="18" charset="0"/>
                <a:cs typeface="Times New Roman" pitchFamily="18" charset="0"/>
              </a:rPr>
              <a:t>2</a:t>
            </a:r>
            <a:r>
              <a:rPr kumimoji="0" lang="ru-RU" sz="2400" b="1" i="0" u="none" strike="noStrike" cap="none" normalizeH="0" baseline="0" dirty="0" smtClean="0">
                <a:ln>
                  <a:noFill/>
                </a:ln>
                <a:solidFill>
                  <a:srgbClr val="FF0000"/>
                </a:solidFill>
                <a:effectLst/>
                <a:ea typeface="Times New Roman" pitchFamily="18" charset="0"/>
                <a:cs typeface="Times New Roman" pitchFamily="18" charset="0"/>
              </a:rPr>
              <a:t>. Могут пережить зиму без нашей помощи, но не откажутся, если предложить. </a:t>
            </a:r>
            <a:endParaRPr kumimoji="0" lang="ru-RU" sz="1400" b="1" i="0" u="none" strike="noStrike" cap="none" normalizeH="0" baseline="0" dirty="0" smtClean="0">
              <a:ln>
                <a:noFill/>
              </a:ln>
              <a:solidFill>
                <a:srgbClr val="FF0000"/>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70C0"/>
                </a:solidFill>
                <a:effectLst/>
                <a:ea typeface="Times New Roman" pitchFamily="18" charset="0"/>
                <a:cs typeface="Times New Roman" pitchFamily="18" charset="0"/>
              </a:rPr>
              <a:t>К этой группе относятся мелкие лесные птицы, регулярно зимующие в средней полосе и вполне приспособленные к этому: синицы, поползни, дятлы, зеленушки, сойки. </a:t>
            </a:r>
            <a:endParaRPr kumimoji="0" lang="ru-RU" sz="4800" b="1" i="0" u="none" strike="noStrike" cap="none" normalizeH="0" baseline="0" dirty="0" smtClean="0">
              <a:ln>
                <a:noFill/>
              </a:ln>
              <a:solidFill>
                <a:srgbClr val="0070C0"/>
              </a:solidFill>
              <a:effectLst/>
              <a:cs typeface="Arial" pitchFamily="34" charset="0"/>
            </a:endParaRPr>
          </a:p>
        </p:txBody>
      </p:sp>
      <p:pic>
        <p:nvPicPr>
          <p:cNvPr id="4" name="Picture 4" descr="http://itmages.ru/src/view/15498/63827d.png"/>
          <p:cNvPicPr>
            <a:picLocks noChangeAspect="1" noChangeArrowheads="1"/>
          </p:cNvPicPr>
          <p:nvPr/>
        </p:nvPicPr>
        <p:blipFill>
          <a:blip r:embed="rId3" cstate="print"/>
          <a:srcRect/>
          <a:stretch>
            <a:fillRect/>
          </a:stretch>
        </p:blipFill>
        <p:spPr bwMode="auto">
          <a:xfrm>
            <a:off x="323528" y="1988840"/>
            <a:ext cx="1728192" cy="2282829"/>
          </a:xfrm>
          <a:prstGeom prst="rect">
            <a:avLst/>
          </a:prstGeom>
          <a:noFill/>
          <a:ln w="9525">
            <a:noFill/>
            <a:miter lim="800000"/>
            <a:headEnd/>
            <a:tailEnd/>
          </a:ln>
        </p:spPr>
      </p:pic>
      <p:pic>
        <p:nvPicPr>
          <p:cNvPr id="5" name="Picture 2" descr="Большой пестрый дятел [Николай Чуксин]"/>
          <p:cNvPicPr>
            <a:picLocks noChangeAspect="1" noChangeArrowheads="1"/>
          </p:cNvPicPr>
          <p:nvPr/>
        </p:nvPicPr>
        <p:blipFill>
          <a:blip r:embed="rId4" cstate="print"/>
          <a:srcRect l="27027" r="18919"/>
          <a:stretch>
            <a:fillRect/>
          </a:stretch>
        </p:blipFill>
        <p:spPr bwMode="auto">
          <a:xfrm>
            <a:off x="6948264" y="2132856"/>
            <a:ext cx="1512168" cy="2055270"/>
          </a:xfrm>
          <a:prstGeom prst="ellipse">
            <a:avLst/>
          </a:prstGeom>
          <a:noFill/>
          <a:ln w="76200">
            <a:solidFill>
              <a:srgbClr val="7030A0"/>
            </a:solidFill>
            <a:miter lim="800000"/>
            <a:headEnd/>
            <a:tailEnd/>
          </a:ln>
        </p:spPr>
      </p:pic>
      <p:pic>
        <p:nvPicPr>
          <p:cNvPr id="6" name="Прямоугольник 2"/>
          <p:cNvPicPr>
            <a:picLocks noChangeArrowheads="1"/>
          </p:cNvPicPr>
          <p:nvPr/>
        </p:nvPicPr>
        <p:blipFill>
          <a:blip r:embed="rId5" cstate="print"/>
          <a:srcRect/>
          <a:stretch>
            <a:fillRect/>
          </a:stretch>
        </p:blipFill>
        <p:spPr bwMode="auto">
          <a:xfrm>
            <a:off x="7020272" y="4077072"/>
            <a:ext cx="1800200" cy="449907"/>
          </a:xfrm>
          <a:prstGeom prst="rect">
            <a:avLst/>
          </a:prstGeom>
          <a:noFill/>
          <a:ln w="9525">
            <a:noFill/>
            <a:miter lim="800000"/>
            <a:headEnd/>
            <a:tailEnd/>
          </a:ln>
        </p:spPr>
      </p:pic>
      <p:pic>
        <p:nvPicPr>
          <p:cNvPr id="7" name="Picture 3" descr="F:\карпова\фото птицы\486.JPG"/>
          <p:cNvPicPr>
            <a:picLocks noChangeAspect="1" noChangeArrowheads="1"/>
          </p:cNvPicPr>
          <p:nvPr/>
        </p:nvPicPr>
        <p:blipFill>
          <a:blip r:embed="rId6" cstate="print"/>
          <a:srcRect l="17227" t="14368" r="20083" b="8046"/>
          <a:stretch>
            <a:fillRect/>
          </a:stretch>
        </p:blipFill>
        <p:spPr bwMode="auto">
          <a:xfrm>
            <a:off x="395536" y="4850522"/>
            <a:ext cx="1728192" cy="1314781"/>
          </a:xfrm>
          <a:prstGeom prst="ellipse">
            <a:avLst/>
          </a:prstGeom>
          <a:noFill/>
          <a:ln w="76200">
            <a:solidFill>
              <a:srgbClr val="7030A0"/>
            </a:solidFill>
          </a:ln>
        </p:spPr>
      </p:pic>
      <p:sp>
        <p:nvSpPr>
          <p:cNvPr id="8" name="TextBox 7"/>
          <p:cNvSpPr txBox="1"/>
          <p:nvPr/>
        </p:nvSpPr>
        <p:spPr>
          <a:xfrm>
            <a:off x="611560" y="6093296"/>
            <a:ext cx="1656184"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b="1" dirty="0" smtClean="0">
                <a:solidFill>
                  <a:srgbClr val="C00000"/>
                </a:solidFill>
              </a:rPr>
              <a:t>Зеленушка</a:t>
            </a:r>
            <a:endParaRPr lang="ru-RU" b="1" dirty="0">
              <a:solidFill>
                <a:srgbClr val="C00000"/>
              </a:solidFill>
            </a:endParaRPr>
          </a:p>
        </p:txBody>
      </p:sp>
      <p:pic>
        <p:nvPicPr>
          <p:cNvPr id="9" name="Picture 4" descr="F:\карпова\фото птицы\334.JPG"/>
          <p:cNvPicPr>
            <a:picLocks noChangeAspect="1" noChangeArrowheads="1"/>
          </p:cNvPicPr>
          <p:nvPr/>
        </p:nvPicPr>
        <p:blipFill>
          <a:blip r:embed="rId7" cstate="print"/>
          <a:srcRect l="20007" t="18452" b="20204"/>
          <a:stretch>
            <a:fillRect/>
          </a:stretch>
        </p:blipFill>
        <p:spPr bwMode="auto">
          <a:xfrm>
            <a:off x="5652120" y="5050886"/>
            <a:ext cx="2808312" cy="1417465"/>
          </a:xfrm>
          <a:prstGeom prst="ellipse">
            <a:avLst/>
          </a:prstGeom>
          <a:noFill/>
          <a:ln w="76200">
            <a:solidFill>
              <a:srgbClr val="7030A0"/>
            </a:solidFill>
          </a:ln>
        </p:spPr>
      </p:pic>
      <p:sp>
        <p:nvSpPr>
          <p:cNvPr id="10" name="TextBox 9"/>
          <p:cNvSpPr txBox="1"/>
          <p:nvPr/>
        </p:nvSpPr>
        <p:spPr>
          <a:xfrm>
            <a:off x="6804248" y="6309320"/>
            <a:ext cx="936104"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b="1" dirty="0" smtClean="0">
                <a:solidFill>
                  <a:srgbClr val="C00000"/>
                </a:solidFill>
              </a:rPr>
              <a:t>Сойка</a:t>
            </a:r>
            <a:endParaRPr lang="ru-RU" b="1" dirty="0">
              <a:solidFill>
                <a:srgbClr val="C00000"/>
              </a:solidFill>
            </a:endParaRPr>
          </a:p>
        </p:txBody>
      </p:sp>
      <p:sp>
        <p:nvSpPr>
          <p:cNvPr id="11" name="TextBox 10"/>
          <p:cNvSpPr txBox="1"/>
          <p:nvPr/>
        </p:nvSpPr>
        <p:spPr>
          <a:xfrm>
            <a:off x="395536" y="4149080"/>
            <a:ext cx="144016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b="1" dirty="0" smtClean="0">
                <a:solidFill>
                  <a:srgbClr val="C00000"/>
                </a:solidFill>
              </a:rPr>
              <a:t>Поползень</a:t>
            </a:r>
            <a:endParaRPr lang="ru-RU" b="1" dirty="0">
              <a:solidFill>
                <a:srgbClr val="C00000"/>
              </a:solidFill>
            </a:endParaRPr>
          </a:p>
        </p:txBody>
      </p:sp>
      <p:pic>
        <p:nvPicPr>
          <p:cNvPr id="13" name="Рисунок 12" descr="8"/>
          <p:cNvPicPr/>
          <p:nvPr/>
        </p:nvPicPr>
        <p:blipFill>
          <a:blip r:embed="rId8" cstate="print"/>
          <a:srcRect l="11276" t="17870" r="11276" b="7830"/>
          <a:stretch>
            <a:fillRect/>
          </a:stretch>
        </p:blipFill>
        <p:spPr bwMode="auto">
          <a:xfrm>
            <a:off x="3059832" y="2132856"/>
            <a:ext cx="2664296" cy="1584176"/>
          </a:xfrm>
          <a:prstGeom prst="ellipse">
            <a:avLst/>
          </a:prstGeom>
          <a:noFill/>
          <a:ln w="76200">
            <a:solidFill>
              <a:srgbClr val="7030A0"/>
            </a:solidFill>
            <a:miter lim="800000"/>
            <a:headEnd/>
            <a:tailEnd/>
          </a:ln>
        </p:spPr>
      </p:pic>
      <p:sp>
        <p:nvSpPr>
          <p:cNvPr id="12" name="TextBox 11"/>
          <p:cNvSpPr txBox="1"/>
          <p:nvPr/>
        </p:nvSpPr>
        <p:spPr>
          <a:xfrm>
            <a:off x="3851920" y="3429000"/>
            <a:ext cx="1368152"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b="1" dirty="0" smtClean="0">
                <a:solidFill>
                  <a:srgbClr val="C00000"/>
                </a:solidFill>
              </a:rPr>
              <a:t>Синица</a:t>
            </a:r>
            <a:endParaRPr lang="ru-RU" b="1" dirty="0">
              <a:solidFill>
                <a:srgbClr val="C00000"/>
              </a:solidFill>
            </a:endParaRPr>
          </a:p>
        </p:txBody>
      </p:sp>
      <p:pic>
        <p:nvPicPr>
          <p:cNvPr id="2050" name="Picture 2" descr="F:\Новая папка\_DSC1038рав.jpg"/>
          <p:cNvPicPr>
            <a:picLocks noChangeAspect="1" noChangeArrowheads="1"/>
          </p:cNvPicPr>
          <p:nvPr/>
        </p:nvPicPr>
        <p:blipFill>
          <a:blip r:embed="rId9" cstate="print"/>
          <a:srcRect/>
          <a:stretch>
            <a:fillRect/>
          </a:stretch>
        </p:blipFill>
        <p:spPr bwMode="auto">
          <a:xfrm>
            <a:off x="2915816" y="4681736"/>
            <a:ext cx="2376264" cy="1584176"/>
          </a:xfrm>
          <a:prstGeom prst="ellipse">
            <a:avLst/>
          </a:prstGeom>
          <a:ln w="6350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TextBox 13"/>
          <p:cNvSpPr txBox="1"/>
          <p:nvPr/>
        </p:nvSpPr>
        <p:spPr>
          <a:xfrm>
            <a:off x="3563888" y="6237312"/>
            <a:ext cx="1008112" cy="36933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b="1" dirty="0" smtClean="0">
                <a:solidFill>
                  <a:srgbClr val="C00000"/>
                </a:solidFill>
              </a:rPr>
              <a:t>Гаечка</a:t>
            </a:r>
            <a:endParaRPr lang="ru-RU" b="1" dirty="0">
              <a:solidFill>
                <a:srgbClr val="C00000"/>
              </a:solidFill>
            </a:endParaRPr>
          </a:p>
        </p:txBody>
      </p:sp>
      <p:pic>
        <p:nvPicPr>
          <p:cNvPr id="15"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10"/>
              </p:ext>
            </p:extLst>
          </p:nvPr>
        </p:nvPicPr>
        <p:blipFill>
          <a:blip r:embed="rId11" cstate="print"/>
          <a:stretch>
            <a:fillRect/>
          </a:stretch>
        </p:blipFill>
        <p:spPr>
          <a:xfrm>
            <a:off x="4419600" y="3276600"/>
            <a:ext cx="304800" cy="304800"/>
          </a:xfrm>
          <a:prstGeom prst="rect">
            <a:avLst/>
          </a:prstGeom>
        </p:spPr>
      </p:pic>
      <p:pic>
        <p:nvPicPr>
          <p:cNvPr id="16"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10"/>
              </p:ext>
            </p:extLst>
          </p:nvPr>
        </p:nvPicPr>
        <p:blipFill>
          <a:blip r:embed="rId12" cstate="print"/>
          <a:stretch>
            <a:fillRect/>
          </a:stretch>
        </p:blipFill>
        <p:spPr>
          <a:xfrm>
            <a:off x="4419600" y="3276600"/>
            <a:ext cx="304800" cy="304800"/>
          </a:xfrm>
          <a:prstGeom prst="rect">
            <a:avLst/>
          </a:prstGeom>
        </p:spPr>
      </p:pic>
      <p:pic>
        <p:nvPicPr>
          <p:cNvPr id="17" name="Zvuki-prirody-dlya-detey---Pesnya-ptic-Pticy-goroda(muzbaron.com).mp3">
            <a:hlinkClick r:id="" action="ppaction://media"/>
          </p:cNvPr>
          <p:cNvPicPr>
            <a:picLocks noChangeAspect="1"/>
          </p:cNvPicPr>
          <p:nvPr>
            <a:audioFile r:link="rId1"/>
            <p:extLst>
              <p:ext uri="{DAA4B4D4-6D71-4841-9C94-3DE7FCFB9230}">
                <p14:media xmlns="" xmlns:p14="http://schemas.microsoft.com/office/powerpoint/2010/main" r:link="rId10"/>
              </p:ext>
            </p:extLst>
          </p:nvPr>
        </p:nvPicPr>
        <p:blipFill>
          <a:blip r:embed="rId13" cstate="print"/>
          <a:stretch>
            <a:fillRect/>
          </a:stretch>
        </p:blipFill>
        <p:spPr>
          <a:xfrm>
            <a:off x="5724128" y="371703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529416" fill="hold"/>
                                        <p:tgtEl>
                                          <p:spTgt spid="15"/>
                                        </p:tgtEl>
                                      </p:cBhvr>
                                    </p:cmd>
                                  </p:childTnLst>
                                </p:cTn>
                              </p:par>
                            </p:childTnLst>
                          </p:cTn>
                        </p:par>
                        <p:par>
                          <p:cTn id="11" fill="hold">
                            <p:stCondLst>
                              <p:cond delay="531416"/>
                            </p:stCondLst>
                            <p:childTnLst>
                              <p:par>
                                <p:cTn id="12" presetID="1" presetClass="mediacall" presetSubtype="0" fill="hold" nodeType="afterEffect">
                                  <p:stCondLst>
                                    <p:cond delay="0"/>
                                  </p:stCondLst>
                                  <p:childTnLst>
                                    <p:cmd type="call" cmd="playFrom(0.0)">
                                      <p:cBhvr>
                                        <p:cTn id="13" dur="529416" fill="hold"/>
                                        <p:tgtEl>
                                          <p:spTgt spid="16"/>
                                        </p:tgtEl>
                                      </p:cBhvr>
                                    </p:cmd>
                                  </p:childTnLst>
                                </p:cTn>
                              </p:par>
                            </p:childTnLst>
                          </p:cTn>
                        </p:par>
                        <p:par>
                          <p:cTn id="14" fill="hold">
                            <p:stCondLst>
                              <p:cond delay="1060832"/>
                            </p:stCondLst>
                            <p:childTnLst>
                              <p:par>
                                <p:cTn id="15" presetID="1" presetClass="mediacall" presetSubtype="0" fill="hold" nodeType="afterEffect">
                                  <p:stCondLst>
                                    <p:cond delay="0"/>
                                  </p:stCondLst>
                                  <p:childTnLst>
                                    <p:cmd type="call" cmd="playFrom(0.0)">
                                      <p:cBhvr>
                                        <p:cTn id="16" dur="52941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1258</TotalTime>
  <Words>1355</Words>
  <Application>Microsoft Office PowerPoint</Application>
  <PresentationFormat>Экран (4:3)</PresentationFormat>
  <Paragraphs>173</Paragraphs>
  <Slides>28</Slides>
  <Notes>1</Notes>
  <HiddenSlides>0</HiddenSlides>
  <MMClips>25</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28</vt:i4>
      </vt:variant>
    </vt:vector>
  </HeadingPairs>
  <TitlesOfParts>
    <vt:vector size="30" baseType="lpstr">
      <vt:lpstr>Тема Office</vt:lpstr>
      <vt:lpstr>Объект упаковщика для оболочки</vt:lpstr>
      <vt:lpstr>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User</dc:creator>
  <cp:lastModifiedBy>Dima</cp:lastModifiedBy>
  <cp:revision>165</cp:revision>
  <dcterms:created xsi:type="dcterms:W3CDTF">2014-11-30T17:08:45Z</dcterms:created>
  <dcterms:modified xsi:type="dcterms:W3CDTF">2016-11-13T11:21:35Z</dcterms:modified>
</cp:coreProperties>
</file>